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99" r:id="rId2"/>
    <p:sldId id="266" r:id="rId3"/>
    <p:sldId id="274" r:id="rId4"/>
    <p:sldId id="273" r:id="rId5"/>
    <p:sldId id="277" r:id="rId6"/>
    <p:sldId id="278" r:id="rId7"/>
    <p:sldId id="290" r:id="rId8"/>
    <p:sldId id="291" r:id="rId9"/>
    <p:sldId id="312" r:id="rId10"/>
    <p:sldId id="295" r:id="rId11"/>
    <p:sldId id="313" r:id="rId12"/>
    <p:sldId id="287" r:id="rId13"/>
    <p:sldId id="296" r:id="rId14"/>
    <p:sldId id="280" r:id="rId15"/>
    <p:sldId id="281" r:id="rId16"/>
    <p:sldId id="292" r:id="rId17"/>
    <p:sldId id="275" r:id="rId18"/>
    <p:sldId id="276" r:id="rId19"/>
    <p:sldId id="315" r:id="rId20"/>
    <p:sldId id="283" r:id="rId21"/>
    <p:sldId id="282" r:id="rId22"/>
    <p:sldId id="284" r:id="rId23"/>
    <p:sldId id="309" r:id="rId24"/>
    <p:sldId id="307" r:id="rId25"/>
    <p:sldId id="285" r:id="rId26"/>
    <p:sldId id="317" r:id="rId27"/>
    <p:sldId id="318"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93065"/>
    <a:srgbClr val="5F5F5F"/>
    <a:srgbClr val="B2B2B2"/>
    <a:srgbClr val="30246C"/>
    <a:srgbClr val="2B2062"/>
    <a:srgbClr val="332672"/>
    <a:srgbClr val="99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17" autoAdjust="0"/>
  </p:normalViewPr>
  <p:slideViewPr>
    <p:cSldViewPr snapToGrid="0">
      <p:cViewPr>
        <p:scale>
          <a:sx n="66" d="100"/>
          <a:sy n="66" d="100"/>
        </p:scale>
        <p:origin x="-1392" y="-288"/>
      </p:cViewPr>
      <p:guideLst>
        <p:guide orient="horz" pos="4096"/>
        <p:guide pos="5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204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20My%20Profile\Desktop\New%20Folder%20(2)\Worksheet%20in%20Copy%20of%20India%20Growth%20Review%20India%20Update%20Presentation%20Sridar%20Version%20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20My%20Profile\Desktop\New%20Folder%20(2)\Worksheet%20in%20Copy%20of%20India%20Growth%20Review%20India%20Update%20Presentation%20Sridar%20Version%20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20My%20Profile\Desktop\New%20Folder%20(2)\Worksheet%20in%20Copy%20of%20India%20Growth%20Review%20India%20Update%20Presentation%20Sridar%20Version%20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Yogesh.Somalwar\AppData\Local\Microsoft\Windows\Temporary%20Internet%20Files\Content.Outlook\G8IDC931\Annual%20Statement_Rotating%20Machines_2010-11.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Sheet1!$N$1</c:f>
              <c:strCache>
                <c:ptCount val="1"/>
                <c:pt idx="0">
                  <c:v>IIP</c:v>
                </c:pt>
              </c:strCache>
            </c:strRef>
          </c:tx>
          <c:dPt>
            <c:idx val="5"/>
            <c:spPr>
              <a:solidFill>
                <a:schemeClr val="tx2"/>
              </a:solidFill>
            </c:spPr>
          </c:dPt>
          <c:dLbls>
            <c:dLbl>
              <c:idx val="0"/>
              <c:layout>
                <c:manualLayout>
                  <c:x val="-2.3216373114976034E-7"/>
                  <c:y val="-0.34606273430873297"/>
                </c:manualLayout>
              </c:layout>
              <c:showVal val="1"/>
            </c:dLbl>
            <c:dLbl>
              <c:idx val="1"/>
              <c:layout>
                <c:manualLayout>
                  <c:x val="-2.9484793856019284E-3"/>
                  <c:y val="-0.40187930435852698"/>
                </c:manualLayout>
              </c:layout>
              <c:showVal val="1"/>
            </c:dLbl>
            <c:dLbl>
              <c:idx val="2"/>
              <c:layout>
                <c:manualLayout>
                  <c:x val="2.9484793856019236E-3"/>
                  <c:y val="-0.12279645410955053"/>
                </c:manualLayout>
              </c:layout>
              <c:showVal val="1"/>
            </c:dLbl>
            <c:dLbl>
              <c:idx val="3"/>
              <c:layout>
                <c:manualLayout>
                  <c:x val="-2.9487115493330809E-3"/>
                  <c:y val="-0.17303136715436696"/>
                </c:manualLayout>
              </c:layout>
              <c:showVal val="1"/>
            </c:dLbl>
            <c:dLbl>
              <c:idx val="4"/>
              <c:layout>
                <c:manualLayout>
                  <c:x val="2.9484793856019236E-3"/>
                  <c:y val="-0.24559378722020386"/>
                </c:manualLayout>
              </c:layout>
              <c:showVal val="1"/>
            </c:dLbl>
            <c:dLbl>
              <c:idx val="5"/>
              <c:layout>
                <c:manualLayout>
                  <c:x val="-2.9484793856019236E-3"/>
                  <c:y val="-0.13954142512448894"/>
                </c:manualLayout>
              </c:layout>
              <c:tx>
                <c:rich>
                  <a:bodyPr/>
                  <a:lstStyle/>
                  <a:p>
                    <a:r>
                      <a:rPr lang="en-US" sz="1400" b="1" dirty="0"/>
                      <a:t>3</a:t>
                    </a:r>
                    <a:r>
                      <a:rPr lang="en-US" b="1" dirty="0"/>
                      <a:t>.6</a:t>
                    </a:r>
                  </a:p>
                </c:rich>
              </c:tx>
              <c:showVal val="1"/>
            </c:dLbl>
            <c:dLbl>
              <c:idx val="6"/>
              <c:layout>
                <c:manualLayout>
                  <c:x val="-2.9484793856019401E-3"/>
                  <c:y val="-0.31815444928383746"/>
                </c:manualLayout>
              </c:layout>
              <c:showVal val="1"/>
            </c:dLbl>
            <c:dLbl>
              <c:idx val="7"/>
              <c:layout>
                <c:manualLayout>
                  <c:x val="-2.9484793856019401E-3"/>
                  <c:y val="-0.15070473913444957"/>
                </c:manualLayout>
              </c:layout>
              <c:showVal val="1"/>
            </c:dLbl>
            <c:txPr>
              <a:bodyPr/>
              <a:lstStyle/>
              <a:p>
                <a:pPr>
                  <a:defRPr sz="1400" b="1"/>
                </a:pPr>
                <a:endParaRPr lang="fr-FR"/>
              </a:p>
            </c:txPr>
            <c:showVal val="1"/>
          </c:dLbls>
          <c:cat>
            <c:strRef>
              <c:f>Sheet1!$M$2:$M$7</c:f>
              <c:strCache>
                <c:ptCount val="6"/>
                <c:pt idx="0">
                  <c:v>2007</c:v>
                </c:pt>
                <c:pt idx="1">
                  <c:v>2008</c:v>
                </c:pt>
                <c:pt idx="2">
                  <c:v>2009</c:v>
                </c:pt>
                <c:pt idx="3">
                  <c:v>2010</c:v>
                </c:pt>
                <c:pt idx="4">
                  <c:v>2011</c:v>
                </c:pt>
                <c:pt idx="5">
                  <c:v>2012 YTD</c:v>
                </c:pt>
              </c:strCache>
            </c:strRef>
          </c:cat>
          <c:val>
            <c:numRef>
              <c:f>Sheet1!$N$2:$N$7</c:f>
              <c:numCache>
                <c:formatCode>0.0</c:formatCode>
                <c:ptCount val="6"/>
                <c:pt idx="0">
                  <c:v>12.8</c:v>
                </c:pt>
                <c:pt idx="1">
                  <c:v>15.7</c:v>
                </c:pt>
                <c:pt idx="2">
                  <c:v>2.9</c:v>
                </c:pt>
                <c:pt idx="3">
                  <c:v>5.3</c:v>
                </c:pt>
                <c:pt idx="4">
                  <c:v>8.3000000000000007</c:v>
                </c:pt>
                <c:pt idx="5">
                  <c:v>3.6</c:v>
                </c:pt>
              </c:numCache>
            </c:numRef>
          </c:val>
        </c:ser>
        <c:overlap val="100"/>
        <c:axId val="49890048"/>
        <c:axId val="49891584"/>
      </c:barChart>
      <c:catAx>
        <c:axId val="49890048"/>
        <c:scaling>
          <c:orientation val="minMax"/>
        </c:scaling>
        <c:axPos val="b"/>
        <c:tickLblPos val="nextTo"/>
        <c:crossAx val="49891584"/>
        <c:crosses val="autoZero"/>
        <c:auto val="1"/>
        <c:lblAlgn val="ctr"/>
        <c:lblOffset val="100"/>
      </c:catAx>
      <c:valAx>
        <c:axId val="49891584"/>
        <c:scaling>
          <c:orientation val="minMax"/>
        </c:scaling>
        <c:axPos val="l"/>
        <c:numFmt formatCode="0.0" sourceLinked="1"/>
        <c:tickLblPos val="nextTo"/>
        <c:crossAx val="49890048"/>
        <c:crosses val="autoZero"/>
        <c:crossBetween val="between"/>
      </c:valAx>
      <c:spPr>
        <a:noFill/>
      </c:spPr>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lineChart>
        <c:grouping val="standard"/>
        <c:ser>
          <c:idx val="0"/>
          <c:order val="0"/>
          <c:tx>
            <c:strRef>
              <c:f>Sheet2!$B$1</c:f>
              <c:strCache>
                <c:ptCount val="1"/>
                <c:pt idx="0">
                  <c:v>CORE</c:v>
                </c:pt>
              </c:strCache>
            </c:strRef>
          </c:tx>
          <c:marker>
            <c:symbol val="none"/>
          </c:marker>
          <c:cat>
            <c:numRef>
              <c:f>Sheet2!$A$2:$A$14</c:f>
              <c:numCache>
                <c:formatCode>mmm\-yy</c:formatCode>
                <c:ptCount val="13"/>
                <c:pt idx="0">
                  <c:v>40179</c:v>
                </c:pt>
                <c:pt idx="1">
                  <c:v>40269</c:v>
                </c:pt>
                <c:pt idx="2">
                  <c:v>40360</c:v>
                </c:pt>
                <c:pt idx="3">
                  <c:v>40452</c:v>
                </c:pt>
                <c:pt idx="4">
                  <c:v>40544</c:v>
                </c:pt>
                <c:pt idx="5">
                  <c:v>40634</c:v>
                </c:pt>
                <c:pt idx="6">
                  <c:v>40725</c:v>
                </c:pt>
                <c:pt idx="7">
                  <c:v>40817</c:v>
                </c:pt>
                <c:pt idx="8">
                  <c:v>40878</c:v>
                </c:pt>
                <c:pt idx="9">
                  <c:v>40909</c:v>
                </c:pt>
                <c:pt idx="10">
                  <c:v>41000</c:v>
                </c:pt>
                <c:pt idx="11">
                  <c:v>41091</c:v>
                </c:pt>
                <c:pt idx="12">
                  <c:v>41183</c:v>
                </c:pt>
              </c:numCache>
            </c:numRef>
          </c:cat>
          <c:val>
            <c:numRef>
              <c:f>Sheet2!$B$2:$B$14</c:f>
              <c:numCache>
                <c:formatCode>0.0</c:formatCode>
                <c:ptCount val="13"/>
                <c:pt idx="0">
                  <c:v>2.4</c:v>
                </c:pt>
                <c:pt idx="1">
                  <c:v>5.8</c:v>
                </c:pt>
                <c:pt idx="2">
                  <c:v>5.6</c:v>
                </c:pt>
                <c:pt idx="3">
                  <c:v>5.4</c:v>
                </c:pt>
                <c:pt idx="4">
                  <c:v>6.2</c:v>
                </c:pt>
                <c:pt idx="5">
                  <c:v>7</c:v>
                </c:pt>
                <c:pt idx="6">
                  <c:v>7.8</c:v>
                </c:pt>
                <c:pt idx="7">
                  <c:v>8</c:v>
                </c:pt>
                <c:pt idx="8">
                  <c:v>7.7</c:v>
                </c:pt>
                <c:pt idx="9">
                  <c:v>6.7</c:v>
                </c:pt>
                <c:pt idx="10">
                  <c:v>5.8</c:v>
                </c:pt>
                <c:pt idx="11">
                  <c:v>5.7</c:v>
                </c:pt>
                <c:pt idx="12">
                  <c:v>5.5</c:v>
                </c:pt>
              </c:numCache>
            </c:numRef>
          </c:val>
        </c:ser>
        <c:ser>
          <c:idx val="1"/>
          <c:order val="1"/>
          <c:tx>
            <c:strRef>
              <c:f>Sheet2!$C$1</c:f>
              <c:strCache>
                <c:ptCount val="1"/>
                <c:pt idx="0">
                  <c:v>HEADLINE</c:v>
                </c:pt>
              </c:strCache>
            </c:strRef>
          </c:tx>
          <c:marker>
            <c:symbol val="none"/>
          </c:marker>
          <c:cat>
            <c:numRef>
              <c:f>Sheet2!$A$2:$A$14</c:f>
              <c:numCache>
                <c:formatCode>mmm\-yy</c:formatCode>
                <c:ptCount val="13"/>
                <c:pt idx="0">
                  <c:v>40179</c:v>
                </c:pt>
                <c:pt idx="1">
                  <c:v>40269</c:v>
                </c:pt>
                <c:pt idx="2">
                  <c:v>40360</c:v>
                </c:pt>
                <c:pt idx="3">
                  <c:v>40452</c:v>
                </c:pt>
                <c:pt idx="4">
                  <c:v>40544</c:v>
                </c:pt>
                <c:pt idx="5">
                  <c:v>40634</c:v>
                </c:pt>
                <c:pt idx="6">
                  <c:v>40725</c:v>
                </c:pt>
                <c:pt idx="7">
                  <c:v>40817</c:v>
                </c:pt>
                <c:pt idx="8">
                  <c:v>40878</c:v>
                </c:pt>
                <c:pt idx="9">
                  <c:v>40909</c:v>
                </c:pt>
                <c:pt idx="10">
                  <c:v>41000</c:v>
                </c:pt>
                <c:pt idx="11">
                  <c:v>41091</c:v>
                </c:pt>
                <c:pt idx="12">
                  <c:v>41183</c:v>
                </c:pt>
              </c:numCache>
            </c:numRef>
          </c:cat>
          <c:val>
            <c:numRef>
              <c:f>Sheet2!$C$2:$C$14</c:f>
              <c:numCache>
                <c:formatCode>General</c:formatCode>
                <c:ptCount val="13"/>
                <c:pt idx="0">
                  <c:v>8.6</c:v>
                </c:pt>
                <c:pt idx="1">
                  <c:v>11</c:v>
                </c:pt>
                <c:pt idx="2">
                  <c:v>10.4</c:v>
                </c:pt>
                <c:pt idx="3">
                  <c:v>8.6</c:v>
                </c:pt>
                <c:pt idx="4">
                  <c:v>9.8000000000000007</c:v>
                </c:pt>
                <c:pt idx="5">
                  <c:v>9</c:v>
                </c:pt>
                <c:pt idx="6">
                  <c:v>9.4</c:v>
                </c:pt>
                <c:pt idx="7">
                  <c:v>9.8000000000000007</c:v>
                </c:pt>
                <c:pt idx="8">
                  <c:v>7.4700000000000024</c:v>
                </c:pt>
                <c:pt idx="9">
                  <c:v>6.55</c:v>
                </c:pt>
                <c:pt idx="10">
                  <c:v>7</c:v>
                </c:pt>
                <c:pt idx="11">
                  <c:v>8</c:v>
                </c:pt>
                <c:pt idx="12">
                  <c:v>7.5</c:v>
                </c:pt>
              </c:numCache>
            </c:numRef>
          </c:val>
        </c:ser>
        <c:marker val="1"/>
        <c:axId val="49885952"/>
        <c:axId val="49887488"/>
      </c:lineChart>
      <c:dateAx>
        <c:axId val="49885952"/>
        <c:scaling>
          <c:orientation val="minMax"/>
        </c:scaling>
        <c:axPos val="b"/>
        <c:numFmt formatCode="mmm\-yy" sourceLinked="1"/>
        <c:tickLblPos val="nextTo"/>
        <c:crossAx val="49887488"/>
        <c:crosses val="autoZero"/>
        <c:auto val="1"/>
        <c:lblOffset val="100"/>
        <c:majorUnit val="3"/>
        <c:majorTimeUnit val="months"/>
        <c:minorUnit val="3"/>
        <c:minorTimeUnit val="months"/>
      </c:dateAx>
      <c:valAx>
        <c:axId val="49887488"/>
        <c:scaling>
          <c:orientation val="minMax"/>
        </c:scaling>
        <c:axPos val="l"/>
        <c:numFmt formatCode="0.0" sourceLinked="1"/>
        <c:tickLblPos val="nextTo"/>
        <c:crossAx val="49885952"/>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title>
      <c:layout>
        <c:manualLayout>
          <c:xMode val="edge"/>
          <c:yMode val="edge"/>
          <c:x val="0.43749300087489174"/>
          <c:y val="8.796296296296334E-2"/>
        </c:manualLayout>
      </c:layout>
    </c:title>
    <c:plotArea>
      <c:layout>
        <c:manualLayout>
          <c:layoutTarget val="inner"/>
          <c:xMode val="edge"/>
          <c:yMode val="edge"/>
          <c:x val="9.864129483814521E-2"/>
          <c:y val="0.19943314377369645"/>
          <c:w val="0.87635870516185477"/>
          <c:h val="0.68921660834062359"/>
        </c:manualLayout>
      </c:layout>
      <c:lineChart>
        <c:grouping val="standard"/>
        <c:ser>
          <c:idx val="0"/>
          <c:order val="0"/>
          <c:tx>
            <c:strRef>
              <c:f>Sheet1!$B$1</c:f>
              <c:strCache>
                <c:ptCount val="1"/>
                <c:pt idx="0">
                  <c:v>GDP</c:v>
                </c:pt>
              </c:strCache>
            </c:strRef>
          </c:tx>
          <c:spPr>
            <a:ln w="41275" cmpd="thickThin">
              <a:solidFill>
                <a:schemeClr val="accent6">
                  <a:lumMod val="50000"/>
                </a:schemeClr>
              </a:solidFill>
              <a:prstDash val="solid"/>
              <a:bevel/>
            </a:ln>
          </c:spPr>
          <c:marker>
            <c:symbol val="none"/>
          </c:marker>
          <c:dLbls>
            <c:dLbl>
              <c:idx val="0"/>
              <c:layout>
                <c:manualLayout>
                  <c:x val="-1.3888888888889067E-2"/>
                  <c:y val="3.7037037037037056E-2"/>
                </c:manualLayout>
              </c:layout>
              <c:showVal val="1"/>
            </c:dLbl>
            <c:dLbl>
              <c:idx val="2"/>
              <c:layout>
                <c:manualLayout>
                  <c:x val="-5.5555555555556061E-3"/>
                  <c:y val="-4.1666666666666664E-2"/>
                </c:manualLayout>
              </c:layout>
              <c:showVal val="1"/>
            </c:dLbl>
            <c:dLbl>
              <c:idx val="4"/>
              <c:layout>
                <c:manualLayout>
                  <c:x val="-2.7777777777778434E-3"/>
                  <c:y val="-2.3148148148148147E-2"/>
                </c:manualLayout>
              </c:layout>
              <c:showVal val="1"/>
            </c:dLbl>
            <c:dLbl>
              <c:idx val="5"/>
              <c:layout>
                <c:manualLayout>
                  <c:x val="-3.888888888888889E-2"/>
                  <c:y val="6.9444444444444503E-2"/>
                </c:manualLayout>
              </c:layout>
              <c:showVal val="1"/>
            </c:dLbl>
            <c:dLbl>
              <c:idx val="6"/>
              <c:layout>
                <c:manualLayout>
                  <c:x val="-6.3888888888888884E-2"/>
                  <c:y val="6.9444444444444503E-2"/>
                </c:manualLayout>
              </c:layout>
              <c:showVal val="1"/>
            </c:dLbl>
            <c:showVal val="1"/>
          </c:dLbls>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0.0</c:formatCode>
                <c:ptCount val="7"/>
                <c:pt idx="0">
                  <c:v>9.7000000000000011</c:v>
                </c:pt>
                <c:pt idx="1">
                  <c:v>9.9</c:v>
                </c:pt>
                <c:pt idx="2">
                  <c:v>6.2</c:v>
                </c:pt>
                <c:pt idx="3">
                  <c:v>6.8</c:v>
                </c:pt>
                <c:pt idx="4">
                  <c:v>8.4</c:v>
                </c:pt>
                <c:pt idx="5">
                  <c:v>7.2</c:v>
                </c:pt>
                <c:pt idx="6">
                  <c:v>6.8</c:v>
                </c:pt>
              </c:numCache>
            </c:numRef>
          </c:val>
          <c:smooth val="1"/>
        </c:ser>
        <c:marker val="1"/>
        <c:axId val="50136576"/>
        <c:axId val="50138112"/>
      </c:lineChart>
      <c:catAx>
        <c:axId val="50136576"/>
        <c:scaling>
          <c:orientation val="minMax"/>
        </c:scaling>
        <c:axPos val="b"/>
        <c:numFmt formatCode="General" sourceLinked="1"/>
        <c:tickLblPos val="nextTo"/>
        <c:crossAx val="50138112"/>
        <c:crosses val="autoZero"/>
        <c:auto val="1"/>
        <c:lblAlgn val="ctr"/>
        <c:lblOffset val="100"/>
      </c:catAx>
      <c:valAx>
        <c:axId val="50138112"/>
        <c:scaling>
          <c:orientation val="minMax"/>
        </c:scaling>
        <c:axPos val="l"/>
        <c:numFmt formatCode="0.0" sourceLinked="1"/>
        <c:tickLblPos val="nextTo"/>
        <c:crossAx val="50136576"/>
        <c:crosses val="autoZero"/>
        <c:crossBetween val="between"/>
      </c:valAx>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31"/>
  <c:clrMapOvr bg1="lt1" tx1="dk1" bg2="lt2" tx2="dk2" accent1="accent1" accent2="accent2" accent3="accent3" accent4="accent4" accent5="accent5" accent6="accent6" hlink="hlink" folHlink="folHlink"/>
  <c:chart>
    <c:title>
      <c:tx>
        <c:rich>
          <a:bodyPr/>
          <a:lstStyle/>
          <a:p>
            <a:pPr>
              <a:defRPr/>
            </a:pPr>
            <a:r>
              <a:rPr lang="en-US"/>
              <a:t>LT MOTORS - TOTAL</a:t>
            </a:r>
          </a:p>
        </c:rich>
      </c:tx>
      <c:layout>
        <c:manualLayout>
          <c:xMode val="edge"/>
          <c:yMode val="edge"/>
          <c:x val="0.35501890957077753"/>
          <c:y val="1.7667875006686026E-2"/>
        </c:manualLayout>
      </c:layout>
    </c:title>
    <c:plotArea>
      <c:layout>
        <c:manualLayout>
          <c:layoutTarget val="inner"/>
          <c:xMode val="edge"/>
          <c:yMode val="edge"/>
          <c:x val="0.15799270844772881"/>
          <c:y val="0.11307440004278972"/>
          <c:w val="0.69702665491644422"/>
          <c:h val="0.70671500026743361"/>
        </c:manualLayout>
      </c:layout>
      <c:barChart>
        <c:barDir val="col"/>
        <c:grouping val="clustered"/>
        <c:ser>
          <c:idx val="1"/>
          <c:order val="0"/>
          <c:tx>
            <c:v>Total KW</c:v>
          </c:tx>
          <c:dLbls>
            <c:dLbl>
              <c:idx val="0"/>
              <c:layout>
                <c:manualLayout>
                  <c:x val="4.9567530290938291E-4"/>
                  <c:y val="-5.1931544674438971E-3"/>
                </c:manualLayout>
              </c:layout>
              <c:dLblPos val="outEnd"/>
              <c:showVal val="1"/>
            </c:dLbl>
            <c:dLbl>
              <c:idx val="1"/>
              <c:layout>
                <c:manualLayout>
                  <c:x val="-1.363046715891085E-3"/>
                  <c:y val="-2.0755864357800205E-3"/>
                </c:manualLayout>
              </c:layout>
              <c:dLblPos val="outEnd"/>
              <c:showVal val="1"/>
            </c:dLbl>
            <c:dLbl>
              <c:idx val="2"/>
              <c:layout>
                <c:manualLayout>
                  <c:x val="2.2923840036511017E-3"/>
                  <c:y val="3.5300968939644055E-3"/>
                </c:manualLayout>
              </c:layout>
              <c:dLblPos val="outEnd"/>
              <c:showVal val="1"/>
            </c:dLbl>
            <c:showVal val="1"/>
          </c:dLbls>
          <c:cat>
            <c:strRef>
              <c:f>Graph!$R$5:$T$5</c:f>
              <c:strCache>
                <c:ptCount val="3"/>
                <c:pt idx="0">
                  <c:v>2008-09</c:v>
                </c:pt>
                <c:pt idx="1">
                  <c:v>2009-10</c:v>
                </c:pt>
                <c:pt idx="2">
                  <c:v>2010-11</c:v>
                </c:pt>
              </c:strCache>
            </c:strRef>
          </c:cat>
          <c:val>
            <c:numRef>
              <c:f>Graph!$R$6:$T$6</c:f>
              <c:numCache>
                <c:formatCode>0_)</c:formatCode>
                <c:ptCount val="3"/>
                <c:pt idx="0">
                  <c:v>8457168</c:v>
                </c:pt>
                <c:pt idx="1">
                  <c:v>9486869</c:v>
                </c:pt>
                <c:pt idx="2">
                  <c:v>10818256</c:v>
                </c:pt>
              </c:numCache>
            </c:numRef>
          </c:val>
        </c:ser>
        <c:dLbls>
          <c:showVal val="1"/>
        </c:dLbls>
        <c:axId val="52563328"/>
        <c:axId val="52614272"/>
      </c:barChart>
      <c:lineChart>
        <c:grouping val="standard"/>
        <c:ser>
          <c:idx val="0"/>
          <c:order val="1"/>
          <c:tx>
            <c:v>Toatal Nos.</c:v>
          </c:tx>
          <c:dLbls>
            <c:dLbl>
              <c:idx val="0"/>
              <c:layout>
                <c:manualLayout>
                  <c:x val="-5.2354475791584545E-2"/>
                  <c:y val="3.2534159844805802E-2"/>
                </c:manualLayout>
              </c:layout>
              <c:dLblPos val="r"/>
              <c:showVal val="1"/>
            </c:dLbl>
            <c:dLbl>
              <c:idx val="1"/>
              <c:layout>
                <c:manualLayout>
                  <c:x val="-5.6071935556828892E-2"/>
                  <c:y val="6.2158521159049407E-2"/>
                </c:manualLayout>
              </c:layout>
              <c:dLblPos val="r"/>
              <c:showVal val="1"/>
            </c:dLbl>
            <c:dLbl>
              <c:idx val="2"/>
              <c:layout>
                <c:manualLayout>
                  <c:x val="-5.4213182082741923E-2"/>
                  <c:y val="4.6281972634164247E-2"/>
                </c:manualLayout>
              </c:layout>
              <c:dLblPos val="r"/>
              <c:showVal val="1"/>
            </c:dLbl>
            <c:showVal val="1"/>
          </c:dLbls>
          <c:cat>
            <c:strRef>
              <c:f>Graph!$R$5:$T$5</c:f>
              <c:strCache>
                <c:ptCount val="3"/>
                <c:pt idx="0">
                  <c:v>2008-09</c:v>
                </c:pt>
                <c:pt idx="1">
                  <c:v>2009-10</c:v>
                </c:pt>
                <c:pt idx="2">
                  <c:v>2010-11</c:v>
                </c:pt>
              </c:strCache>
            </c:strRef>
          </c:cat>
          <c:val>
            <c:numRef>
              <c:f>Graph!$R$7:$T$7</c:f>
              <c:numCache>
                <c:formatCode>0_)</c:formatCode>
                <c:ptCount val="3"/>
                <c:pt idx="0">
                  <c:v>950771</c:v>
                </c:pt>
                <c:pt idx="1">
                  <c:v>1224608</c:v>
                </c:pt>
                <c:pt idx="2">
                  <c:v>1439678</c:v>
                </c:pt>
              </c:numCache>
            </c:numRef>
          </c:val>
        </c:ser>
        <c:dLbls>
          <c:showVal val="1"/>
        </c:dLbls>
        <c:marker val="1"/>
        <c:axId val="52616192"/>
        <c:axId val="52622080"/>
      </c:lineChart>
      <c:catAx>
        <c:axId val="52563328"/>
        <c:scaling>
          <c:orientation val="minMax"/>
        </c:scaling>
        <c:axPos val="b"/>
        <c:numFmt formatCode="General" sourceLinked="1"/>
        <c:majorTickMark val="cross"/>
        <c:tickLblPos val="nextTo"/>
        <c:txPr>
          <a:bodyPr rot="0" vert="horz"/>
          <a:lstStyle/>
          <a:p>
            <a:pPr>
              <a:defRPr/>
            </a:pPr>
            <a:endParaRPr lang="fr-FR"/>
          </a:p>
        </c:txPr>
        <c:crossAx val="52614272"/>
        <c:crossesAt val="3000000"/>
        <c:lblAlgn val="ctr"/>
        <c:lblOffset val="100"/>
        <c:tickLblSkip val="1"/>
        <c:tickMarkSkip val="1"/>
      </c:catAx>
      <c:valAx>
        <c:axId val="52614272"/>
        <c:scaling>
          <c:orientation val="minMax"/>
          <c:max val="12000000"/>
          <c:min val="3000000"/>
        </c:scaling>
        <c:axPos val="l"/>
        <c:title>
          <c:tx>
            <c:rich>
              <a:bodyPr/>
              <a:lstStyle/>
              <a:p>
                <a:pPr>
                  <a:defRPr/>
                </a:pPr>
                <a:r>
                  <a:rPr lang="en-US"/>
                  <a:t>KW</a:t>
                </a:r>
              </a:p>
            </c:rich>
          </c:tx>
          <c:layout>
            <c:manualLayout>
              <c:xMode val="edge"/>
              <c:yMode val="edge"/>
              <c:x val="9.2936887322192727E-3"/>
              <c:y val="0.42049542515912308"/>
            </c:manualLayout>
          </c:layout>
        </c:title>
        <c:numFmt formatCode="0_)" sourceLinked="1"/>
        <c:majorTickMark val="cross"/>
        <c:tickLblPos val="nextTo"/>
        <c:txPr>
          <a:bodyPr rot="0" vert="horz"/>
          <a:lstStyle/>
          <a:p>
            <a:pPr>
              <a:defRPr/>
            </a:pPr>
            <a:endParaRPr lang="fr-FR"/>
          </a:p>
        </c:txPr>
        <c:crossAx val="52563328"/>
        <c:crosses val="autoZero"/>
        <c:crossBetween val="between"/>
        <c:majorUnit val="1500000"/>
      </c:valAx>
      <c:catAx>
        <c:axId val="52616192"/>
        <c:scaling>
          <c:orientation val="minMax"/>
        </c:scaling>
        <c:delete val="1"/>
        <c:axPos val="b"/>
        <c:tickLblPos val="none"/>
        <c:crossAx val="52622080"/>
        <c:crossesAt val="0"/>
        <c:lblAlgn val="ctr"/>
        <c:lblOffset val="100"/>
      </c:catAx>
      <c:valAx>
        <c:axId val="52622080"/>
        <c:scaling>
          <c:orientation val="minMax"/>
          <c:max val="2000000"/>
          <c:min val="0"/>
        </c:scaling>
        <c:axPos val="r"/>
        <c:title>
          <c:tx>
            <c:rich>
              <a:bodyPr/>
              <a:lstStyle/>
              <a:p>
                <a:pPr>
                  <a:defRPr/>
                </a:pPr>
                <a:r>
                  <a:rPr lang="en-US"/>
                  <a:t>Nos.</a:t>
                </a:r>
              </a:p>
            </c:rich>
          </c:tx>
          <c:layout>
            <c:manualLayout>
              <c:xMode val="edge"/>
              <c:yMode val="edge"/>
              <c:x val="0.94981498843280632"/>
              <c:y val="0.40282755015243732"/>
            </c:manualLayout>
          </c:layout>
        </c:title>
        <c:numFmt formatCode="0_)" sourceLinked="1"/>
        <c:majorTickMark val="cross"/>
        <c:tickLblPos val="nextTo"/>
        <c:txPr>
          <a:bodyPr rot="0" vert="horz"/>
          <a:lstStyle/>
          <a:p>
            <a:pPr>
              <a:defRPr/>
            </a:pPr>
            <a:endParaRPr lang="fr-FR"/>
          </a:p>
        </c:txPr>
        <c:crossAx val="52616192"/>
        <c:crosses val="max"/>
        <c:crossBetween val="between"/>
        <c:majorUnit val="400000"/>
      </c:valAx>
    </c:plotArea>
    <c:legend>
      <c:legendPos val="b"/>
      <c:layout>
        <c:manualLayout>
          <c:xMode val="edge"/>
          <c:yMode val="edge"/>
          <c:x val="0.22676600506615024"/>
          <c:y val="0.92579665035033865"/>
          <c:w val="0.52788151999005251"/>
          <c:h val="6.3604350024069015E-2"/>
        </c:manualLayout>
      </c:layout>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75F23F30-957F-4BF4-883D-EF648F8C4B98}"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68F3925A-F7F8-450F-B124-C229643C97F0}"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BD764AB-C0BD-46C3-93F6-69E4DC6B3099}" type="slidenum">
              <a:rPr lang="en-US" smtClean="0">
                <a:ea typeface="MS PGothic" pitchFamily="34" charset="-128"/>
              </a:rPr>
              <a:pPr/>
              <a:t>1</a:t>
            </a:fld>
            <a:endParaRPr lang="en-US" smtClean="0">
              <a:ea typeface="MS PGothic"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fr-FR"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s-CL" smtClean="0"/>
          </a:p>
        </p:txBody>
      </p:sp>
      <p:sp>
        <p:nvSpPr>
          <p:cNvPr id="56324" name="Slide Number Placeholder 3"/>
          <p:cNvSpPr>
            <a:spLocks noGrp="1"/>
          </p:cNvSpPr>
          <p:nvPr>
            <p:ph type="sldNum" sz="quarter" idx="5"/>
          </p:nvPr>
        </p:nvSpPr>
        <p:spPr>
          <a:noFill/>
        </p:spPr>
        <p:txBody>
          <a:bodyPr/>
          <a:lstStyle/>
          <a:p>
            <a:fld id="{99466065-AB54-4C8D-A246-3E29C84BF8FE}"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0823ED-1D66-4345-9D54-887364D9F67C}" type="slidenum">
              <a:rPr lang="en-GB" smtClean="0"/>
              <a:pPr/>
              <a:t>7</a:t>
            </a:fld>
            <a:endParaRPr lang="en-GB" smtClean="0"/>
          </a:p>
        </p:txBody>
      </p:sp>
      <p:sp>
        <p:nvSpPr>
          <p:cNvPr id="57347" name="Rectangle 1"/>
          <p:cNvSpPr>
            <a:spLocks noGrp="1" noRot="1" noChangeAspect="1" noChangeArrowheads="1" noTextEdit="1"/>
          </p:cNvSpPr>
          <p:nvPr>
            <p:ph type="sldImg"/>
          </p:nvPr>
        </p:nvSpPr>
        <p:spPr>
          <a:xfrm>
            <a:off x="1146175" y="685800"/>
            <a:ext cx="4572000" cy="3429000"/>
          </a:xfrm>
          <a:ln/>
        </p:spPr>
      </p:sp>
      <p:sp>
        <p:nvSpPr>
          <p:cNvPr id="57348" name="Rectangle 2"/>
          <p:cNvSpPr>
            <a:spLocks noGrp="1" noChangeArrowheads="1"/>
          </p:cNvSpPr>
          <p:nvPr>
            <p:ph type="body" idx="1"/>
          </p:nvPr>
        </p:nvSpPr>
        <p:spPr>
          <a:xfrm>
            <a:off x="912813" y="4344988"/>
            <a:ext cx="5032375" cy="4111625"/>
          </a:xfrm>
          <a:noFill/>
          <a:ln/>
        </p:spPr>
        <p:txBody>
          <a:bodyPr wrap="none" anchor="ctr"/>
          <a:lstStyle/>
          <a:p>
            <a:endParaRPr lang="es-CL" sz="1000" b="1"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s-CL" smtClean="0"/>
          </a:p>
        </p:txBody>
      </p:sp>
      <p:sp>
        <p:nvSpPr>
          <p:cNvPr id="58372" name="Slide Number Placeholder 3"/>
          <p:cNvSpPr>
            <a:spLocks noGrp="1"/>
          </p:cNvSpPr>
          <p:nvPr>
            <p:ph type="sldNum" sz="quarter" idx="5"/>
          </p:nvPr>
        </p:nvSpPr>
        <p:spPr>
          <a:noFill/>
        </p:spPr>
        <p:txBody>
          <a:bodyPr/>
          <a:lstStyle/>
          <a:p>
            <a:fld id="{BA3A1101-1561-4042-8E65-02110C7AC27D}"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FB87065-3ED9-4768-A539-F5145D808791}" type="slidenum">
              <a:rPr lang="en-US" smtClean="0"/>
              <a:pPr/>
              <a:t>12</a:t>
            </a:fld>
            <a:endParaRPr lang="en-US" smtClean="0"/>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xfrm>
            <a:off x="685800" y="4343400"/>
            <a:ext cx="5486400" cy="4114800"/>
          </a:xfrm>
          <a:noFill/>
          <a:ln/>
        </p:spPr>
        <p:txBody>
          <a:bodyPr/>
          <a:lstStyle/>
          <a:p>
            <a:endParaRPr 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0F2AE7-9DD2-446D-9263-5B92E0A45559}"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kern="0" dirty="0" smtClean="0">
                <a:solidFill>
                  <a:srgbClr val="0F245F"/>
                </a:solidFill>
              </a:rPr>
              <a:t>Tata Chemicals – soda ash plant – 300M in Kenya</a:t>
            </a:r>
          </a:p>
          <a:p>
            <a:pPr>
              <a:defRPr/>
            </a:pPr>
            <a:endParaRPr lang="en-US" kern="0" dirty="0" smtClean="0">
              <a:solidFill>
                <a:srgbClr val="0F245F"/>
              </a:solidFill>
            </a:endParaRPr>
          </a:p>
          <a:p>
            <a:pPr>
              <a:defRPr/>
            </a:pPr>
            <a:r>
              <a:rPr lang="en-US" kern="0" dirty="0" smtClean="0">
                <a:solidFill>
                  <a:srgbClr val="0F245F"/>
                </a:solidFill>
              </a:rPr>
              <a:t>– 400K TPA/KLPA Paint &amp; 160K TPA/KLPA Resins &amp; Polymers</a:t>
            </a:r>
            <a:endParaRPr lang="en-US" b="1" dirty="0" smtClean="0"/>
          </a:p>
          <a:p>
            <a:pPr>
              <a:defRPr/>
            </a:pPr>
            <a:r>
              <a:rPr lang="en-US" b="1" dirty="0" smtClean="0"/>
              <a:t>Coca-Cola </a:t>
            </a:r>
            <a:r>
              <a:rPr lang="en-US" dirty="0" smtClean="0"/>
              <a:t>and its partners will invest $2 billion (around Rs 10,000 crore) over the next five years to enhance its operations in India and set up a new plant</a:t>
            </a:r>
          </a:p>
          <a:p>
            <a:pPr>
              <a:defRPr/>
            </a:pPr>
            <a:r>
              <a:rPr lang="en-US" b="1" dirty="0" smtClean="0"/>
              <a:t>Toshiba JSW to double capacity to 6,000 MW</a:t>
            </a:r>
            <a:endParaRPr lang="en-US" dirty="0" smtClean="0"/>
          </a:p>
          <a:p>
            <a:pPr>
              <a:defRPr/>
            </a:pPr>
            <a:r>
              <a:rPr lang="en-US" dirty="0" smtClean="0"/>
              <a:t>BS 14 Feb 2012 Toshiba JSW Turbine and Generator Pvt. Ltd., a joint venture between Japan-based Toshiba Corporation and India’s JSW Group, is planning to double capacity of its super critical steam turbine and generator manufacturing facility here to 6,000 MW by the financial year 2015.</a:t>
            </a:r>
          </a:p>
          <a:p>
            <a:pPr>
              <a:defRPr/>
            </a:pPr>
            <a:r>
              <a:rPr lang="en-US" b="1" dirty="0" smtClean="0"/>
              <a:t>JSW Energy to set up power plant in South Africa </a:t>
            </a:r>
            <a:endParaRPr lang="en-US" dirty="0" smtClean="0"/>
          </a:p>
          <a:p>
            <a:pPr>
              <a:defRPr/>
            </a:pPr>
            <a:r>
              <a:rPr lang="en-US" dirty="0" smtClean="0"/>
              <a:t>ET 14 Feb 2012 Integrated power generator JSW Energy, looking for suitable acquisitions inside India, is planning to set up a 450-600-MW coal-fired plant in South Africa where the power sector is opening up for investment.</a:t>
            </a:r>
          </a:p>
          <a:p>
            <a:pPr>
              <a:defRPr/>
            </a:pPr>
            <a:r>
              <a:rPr lang="en-US" b="1" dirty="0" smtClean="0"/>
              <a:t>Qatar to invest $2 billion in India </a:t>
            </a:r>
            <a:endParaRPr lang="en-US" dirty="0" smtClean="0"/>
          </a:p>
          <a:p>
            <a:pPr>
              <a:defRPr/>
            </a:pPr>
            <a:r>
              <a:rPr lang="en-US" dirty="0" smtClean="0"/>
              <a:t>Stating that New Delhi is a “key partner” of the Gulf Cooperation Council and that ‘cash-rich’ countries were now “increasingly looking towards India”, Qatar has said it will invest a whopping $ 2 billion in the country.</a:t>
            </a:r>
          </a:p>
          <a:p>
            <a:pPr>
              <a:defRPr/>
            </a:pPr>
            <a:r>
              <a:rPr lang="en-US" b="1" dirty="0" err="1" smtClean="0"/>
              <a:t>REpower</a:t>
            </a:r>
            <a:r>
              <a:rPr lang="en-US" b="1" dirty="0" smtClean="0"/>
              <a:t> wins 52 MW order for France projects </a:t>
            </a:r>
            <a:endParaRPr lang="en-US" dirty="0" smtClean="0"/>
          </a:p>
          <a:p>
            <a:pPr>
              <a:defRPr/>
            </a:pPr>
            <a:r>
              <a:rPr lang="en-US" dirty="0" err="1" smtClean="0"/>
              <a:t>REpower</a:t>
            </a:r>
            <a:r>
              <a:rPr lang="en-US" dirty="0" smtClean="0"/>
              <a:t> Systems AG, in which Suzlon Energy Ltd. is a majority shareholder with 90.71 per cent holding and EOLE-RES S.A, one of the leading French wind and solar power developers, based in Avignon, have signed an agreement of the supply of 26 wind turbines.</a:t>
            </a:r>
          </a:p>
          <a:p>
            <a:pPr>
              <a:defRPr/>
            </a:pPr>
            <a:r>
              <a:rPr lang="en-US" b="1" dirty="0" smtClean="0"/>
              <a:t>Russia to build up to 16 nuclear reactors in India</a:t>
            </a:r>
            <a:endParaRPr lang="en-US" dirty="0" smtClean="0"/>
          </a:p>
          <a:p>
            <a:pPr>
              <a:defRPr/>
            </a:pPr>
            <a:r>
              <a:rPr lang="en-US" dirty="0" smtClean="0"/>
              <a:t>Russia will build up to 16 nuclear reactors for power stations in India, Russia’s deputy premier said during a visit to India with Prime Minister Vladimir Putin to reaffirm decades-old ties.</a:t>
            </a:r>
          </a:p>
          <a:p>
            <a:pPr>
              <a:defRPr/>
            </a:pPr>
            <a:r>
              <a:rPr lang="en-US" b="1" dirty="0" smtClean="0"/>
              <a:t>India Inc invests $797 mn overseas in Jan </a:t>
            </a:r>
            <a:endParaRPr lang="en-US" dirty="0" smtClean="0"/>
          </a:p>
          <a:p>
            <a:pPr>
              <a:defRPr/>
            </a:pPr>
            <a:r>
              <a:rPr lang="en-US" dirty="0" smtClean="0"/>
              <a:t>02 Feb 2012</a:t>
            </a:r>
          </a:p>
          <a:p>
            <a:pPr>
              <a:defRPr/>
            </a:pPr>
            <a:r>
              <a:rPr lang="en-US" dirty="0" smtClean="0"/>
              <a:t>Overseas investments by Indian companies stood at $797 million in January, with Tata Group, infrastructure major IL&amp;FS and </a:t>
            </a:r>
            <a:r>
              <a:rPr lang="en-US" dirty="0" err="1" smtClean="0"/>
              <a:t>pharma</a:t>
            </a:r>
            <a:r>
              <a:rPr lang="en-US" dirty="0" smtClean="0"/>
              <a:t> major Lupin emerging as major </a:t>
            </a:r>
            <a:r>
              <a:rPr lang="en-US" dirty="0" err="1" smtClean="0"/>
              <a:t>investors.As</a:t>
            </a:r>
            <a:r>
              <a:rPr lang="en-US" dirty="0" smtClean="0"/>
              <a:t> many as 418 overseas investment transactions were carried out by various companies last month.</a:t>
            </a:r>
          </a:p>
          <a:p>
            <a:pPr>
              <a:defRPr/>
            </a:pPr>
            <a:endParaRPr lang="en-US" dirty="0" smtClean="0"/>
          </a:p>
          <a:p>
            <a:pPr>
              <a:defRPr/>
            </a:pPr>
            <a:r>
              <a:rPr lang="en-US" b="1" dirty="0" smtClean="0"/>
              <a:t>Essar plans to set up 6-mt refinery in Uganda</a:t>
            </a:r>
            <a:endParaRPr lang="en-US" dirty="0" smtClean="0"/>
          </a:p>
          <a:p>
            <a:pPr>
              <a:defRPr/>
            </a:pPr>
            <a:r>
              <a:rPr lang="en-US" dirty="0" smtClean="0"/>
              <a:t>BL 14 Dec 2011</a:t>
            </a:r>
          </a:p>
          <a:p>
            <a:pPr>
              <a:defRPr/>
            </a:pPr>
            <a:r>
              <a:rPr lang="en-US" dirty="0" err="1" smtClean="0"/>
              <a:t>Ruias</a:t>
            </a:r>
            <a:r>
              <a:rPr lang="en-US" dirty="0" smtClean="0"/>
              <a:t>-owned Essar Oil Ltd has proposed to set up a 6-million-tonne refinery in Uganda even as it plans to invest $1 billion in more than doubling the capacity of its Kenya refinery. “There has been a big oil find in Uganda. To process it, they will need a refinery. We have suggested to the Ugandan Government that we can set up that refinery,” said Mr L.K. Gupta, the new CEO and Managing Director of Essar Oil.</a:t>
            </a:r>
          </a:p>
          <a:p>
            <a:pPr>
              <a:defRPr/>
            </a:pPr>
            <a:r>
              <a:rPr lang="en-US" b="1" dirty="0" smtClean="0"/>
              <a:t>Indian industry plans $ 10 bn investment in Afghan: Krishna</a:t>
            </a:r>
            <a:endParaRPr lang="en-US" dirty="0" smtClean="0"/>
          </a:p>
          <a:p>
            <a:pPr>
              <a:defRPr/>
            </a:pPr>
            <a:r>
              <a:rPr lang="en-US" dirty="0" smtClean="0"/>
              <a:t>ET 6 Dec 2011</a:t>
            </a:r>
          </a:p>
          <a:p>
            <a:pPr>
              <a:defRPr/>
            </a:pPr>
            <a:r>
              <a:rPr lang="en-US" dirty="0" smtClean="0"/>
              <a:t>Unveiling India’s plans for Afghanistan, External Affairs Minister S M Krishna said Indian industry plans to spend over $ 10 billion developing mines and building a steel plant in the war-torn nation.</a:t>
            </a:r>
          </a:p>
          <a:p>
            <a:pPr>
              <a:defRPr/>
            </a:pPr>
            <a:r>
              <a:rPr lang="en-US" b="1" dirty="0" smtClean="0"/>
              <a:t>France to invest in Kerala</a:t>
            </a:r>
            <a:endParaRPr lang="en-US" dirty="0" smtClean="0"/>
          </a:p>
          <a:p>
            <a:pPr>
              <a:defRPr/>
            </a:pPr>
            <a:r>
              <a:rPr lang="en-US" dirty="0" smtClean="0"/>
              <a:t>news.indiamart.com 23 Nov 2011</a:t>
            </a:r>
          </a:p>
          <a:p>
            <a:pPr>
              <a:defRPr/>
            </a:pPr>
            <a:r>
              <a:rPr lang="en-US" dirty="0" smtClean="0"/>
              <a:t>France has decided to invest in four sectors — energy, transportation, water treatment and waste management – in the state, said Mr Pierre Fournier, Consul-General of France. He has been speaking at an interactive meeting, which has been </a:t>
            </a:r>
            <a:r>
              <a:rPr lang="en-US" dirty="0" err="1" smtClean="0"/>
              <a:t>organised</a:t>
            </a:r>
            <a:r>
              <a:rPr lang="en-US" dirty="0" smtClean="0"/>
              <a:t> by the Kerala Chamber of Commerce and Industry. He has </a:t>
            </a:r>
            <a:r>
              <a:rPr lang="en-US" dirty="0" err="1" smtClean="0"/>
              <a:t>emphasised</a:t>
            </a:r>
            <a:r>
              <a:rPr lang="en-US" dirty="0" smtClean="0"/>
              <a:t> on the fact that infrastructure projects are considered as the basis for Kerala’s development.</a:t>
            </a:r>
          </a:p>
          <a:p>
            <a:pPr>
              <a:defRPr/>
            </a:pPr>
            <a:endParaRPr lang="en-US" b="1" dirty="0" smtClean="0"/>
          </a:p>
          <a:p>
            <a:pPr>
              <a:defRPr/>
            </a:pPr>
            <a:r>
              <a:rPr lang="en-US" b="1" dirty="0" smtClean="0"/>
              <a:t>ADB fires Rs. 30,000cr booster into Indian economy</a:t>
            </a:r>
            <a:endParaRPr lang="en-US" dirty="0" smtClean="0"/>
          </a:p>
          <a:p>
            <a:pPr>
              <a:defRPr/>
            </a:pPr>
            <a:r>
              <a:rPr lang="en-US" b="1" dirty="0" smtClean="0"/>
              <a:t>nbmcw.com 25 Oct 2011</a:t>
            </a:r>
            <a:endParaRPr lang="en-US" dirty="0" smtClean="0"/>
          </a:p>
          <a:p>
            <a:pPr>
              <a:defRPr/>
            </a:pPr>
            <a:r>
              <a:rPr lang="en-US" dirty="0" smtClean="0"/>
              <a:t>Ensuring India to smoothly handle the major financial hiccups and allied challenges coming in the way of its developmental activities, the Asian Development Bank (ADB) in a recent decision has cleared a three year India operations business plan providing financial assistance to the tune of Rs. 30,000cr ($6.25 billion). The financial booster will go a long way ensuring smooth, inclusive and sustainable growth across the country. </a:t>
            </a:r>
          </a:p>
          <a:p>
            <a:pPr>
              <a:defRPr/>
            </a:pPr>
            <a:r>
              <a:rPr lang="en-US" b="1" dirty="0" smtClean="0"/>
              <a:t>KEC International </a:t>
            </a:r>
            <a:r>
              <a:rPr lang="en-US" dirty="0" smtClean="0"/>
              <a:t>Ltd has won major order in </a:t>
            </a:r>
            <a:r>
              <a:rPr lang="en-US" b="1" u="sng" dirty="0" smtClean="0"/>
              <a:t>Algeria worth Rs. 474 crore</a:t>
            </a:r>
          </a:p>
          <a:p>
            <a:pPr>
              <a:defRPr/>
            </a:pPr>
            <a:r>
              <a:rPr lang="en-US" dirty="0" smtClean="0"/>
              <a:t>CEEG Spa, has awarded five turnkey projects of 400 KV, 200 KV and 60 KV covering both single and double circuit transmission lines worth Rs. 474 crore to KEC.  The total length of these five projects is 858 km and the completion period ranges from 12 to 18 months.</a:t>
            </a:r>
          </a:p>
          <a:p>
            <a:pPr>
              <a:defRPr/>
            </a:pPr>
            <a:r>
              <a:rPr lang="en-US" dirty="0" smtClean="0"/>
              <a:t>KEC International Ltd has bagged order worth </a:t>
            </a:r>
            <a:r>
              <a:rPr lang="en-US" b="1" u="sng" dirty="0" smtClean="0"/>
              <a:t>Rs. 76 crore in Abu Dhabi </a:t>
            </a:r>
            <a:r>
              <a:rPr lang="en-US" dirty="0" smtClean="0"/>
              <a:t>for ERS </a:t>
            </a:r>
          </a:p>
          <a:p>
            <a:pPr>
              <a:defRPr/>
            </a:pPr>
            <a:r>
              <a:rPr lang="en-US" dirty="0" smtClean="0"/>
              <a:t>KEC will execute a project of modification and reallocation on existing lines with design and supply of Emergency Line Restoration System for Abu Dhabi Transport Authority / </a:t>
            </a:r>
            <a:r>
              <a:rPr lang="en-US" dirty="0" err="1" smtClean="0"/>
              <a:t>Ghantoot</a:t>
            </a:r>
            <a:r>
              <a:rPr lang="en-US" dirty="0" smtClean="0"/>
              <a:t> Transport &amp; Gen. Cont. in </a:t>
            </a:r>
            <a:r>
              <a:rPr lang="en-US" dirty="0" err="1" smtClean="0"/>
              <a:t>Ruwais</a:t>
            </a:r>
            <a:r>
              <a:rPr lang="en-US" dirty="0" smtClean="0"/>
              <a:t> &amp; </a:t>
            </a:r>
            <a:r>
              <a:rPr lang="en-US" dirty="0" err="1" smtClean="0"/>
              <a:t>Shuweihat</a:t>
            </a:r>
            <a:r>
              <a:rPr lang="en-US" dirty="0" smtClean="0"/>
              <a:t> . The project is to be completed within 12 months. The order is worth Rs. 76 crore.</a:t>
            </a:r>
          </a:p>
          <a:p>
            <a:pPr>
              <a:defRPr/>
            </a:pPr>
            <a:r>
              <a:rPr lang="en-US" b="1" dirty="0" smtClean="0"/>
              <a:t>Lupin </a:t>
            </a:r>
            <a:r>
              <a:rPr lang="en-US" dirty="0" smtClean="0"/>
              <a:t>investing $20M in new factory in Pune.</a:t>
            </a:r>
          </a:p>
          <a:p>
            <a:pPr>
              <a:defRPr/>
            </a:pPr>
            <a:r>
              <a:rPr lang="en-US" dirty="0" smtClean="0"/>
              <a:t>State-owned Oil and Natural Gas Corporation (ONGC) is investing nearly Rs 25,000 crore in bringing to production nearly a dozen marginal oil and gas fields by 2014. The 14 projects entailed an investment of Rs 27,305.05 crore. Of these three, Rs 506.22 crore development of D-1 field, Rs 219.77 crore SB-11 development and Rs 1,688.38 crore investment in development of </a:t>
            </a:r>
            <a:r>
              <a:rPr lang="en-US" dirty="0" err="1" smtClean="0"/>
              <a:t>Vasai</a:t>
            </a:r>
            <a:r>
              <a:rPr lang="en-US" dirty="0" smtClean="0"/>
              <a:t> East in western offshore, have been </a:t>
            </a:r>
            <a:r>
              <a:rPr lang="en-US" dirty="0" err="1" smtClean="0"/>
              <a:t>completed.Another</a:t>
            </a:r>
            <a:r>
              <a:rPr lang="en-US" dirty="0" smtClean="0"/>
              <a:t> 11 projects entailing an investment of Rs 24,890.38 crore are under various stages of investment.</a:t>
            </a:r>
            <a:br>
              <a:rPr lang="en-US" dirty="0" smtClean="0"/>
            </a:br>
            <a:r>
              <a:rPr lang="en-US" dirty="0" smtClean="0"/>
              <a:t/>
            </a:r>
            <a:br>
              <a:rPr lang="en-US" dirty="0" smtClean="0"/>
            </a:br>
            <a:endParaRPr lang="en-US" dirty="0" smtClean="0"/>
          </a:p>
          <a:p>
            <a:pPr>
              <a:defRPr/>
            </a:pPr>
            <a:endParaRPr lang="en-US" dirty="0" smtClean="0"/>
          </a:p>
          <a:p>
            <a:pPr>
              <a:defRPr/>
            </a:pPr>
            <a:endParaRPr lang="en-US" dirty="0"/>
          </a:p>
        </p:txBody>
      </p:sp>
      <p:sp>
        <p:nvSpPr>
          <p:cNvPr id="61444" name="Slide Number Placeholder 3"/>
          <p:cNvSpPr>
            <a:spLocks noGrp="1"/>
          </p:cNvSpPr>
          <p:nvPr>
            <p:ph type="sldNum" sz="quarter" idx="5"/>
          </p:nvPr>
        </p:nvSpPr>
        <p:spPr>
          <a:noFill/>
        </p:spPr>
        <p:txBody>
          <a:bodyPr/>
          <a:lstStyle/>
          <a:p>
            <a:fld id="{BF1A2F9B-0961-4F43-AB7A-30499C2BBCDE}"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1C0E25C-1BD6-4BBE-ADCF-BFCEBA07A8D0}" type="slidenum">
              <a:rPr lang="en-US" smtClean="0"/>
              <a:pPr/>
              <a:t>20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p:cNvPicPr>
            <a:picLocks noChangeAspect="1" noChangeArrowheads="1"/>
          </p:cNvPicPr>
          <p:nvPr/>
        </p:nvPicPr>
        <p:blipFill>
          <a:blip r:embed="rId2" cstate="print"/>
          <a:srcRect/>
          <a:stretch>
            <a:fillRect/>
          </a:stretch>
        </p:blipFill>
        <p:spPr bwMode="auto">
          <a:xfrm>
            <a:off x="4189413" y="4127500"/>
            <a:ext cx="4141787" cy="2070100"/>
          </a:xfrm>
          <a:prstGeom prst="rect">
            <a:avLst/>
          </a:prstGeom>
          <a:noFill/>
          <a:ln w="9525">
            <a:noFill/>
            <a:miter lim="800000"/>
            <a:headEnd/>
            <a:tailEnd/>
          </a:ln>
        </p:spPr>
      </p:pic>
      <p:sp>
        <p:nvSpPr>
          <p:cNvPr id="5" name="Line 13"/>
          <p:cNvSpPr>
            <a:spLocks noChangeShapeType="1"/>
          </p:cNvSpPr>
          <p:nvPr/>
        </p:nvSpPr>
        <p:spPr bwMode="auto">
          <a:xfrm>
            <a:off x="0" y="2557463"/>
            <a:ext cx="8059738" cy="0"/>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6" name="Line 14"/>
          <p:cNvSpPr>
            <a:spLocks noChangeShapeType="1"/>
          </p:cNvSpPr>
          <p:nvPr/>
        </p:nvSpPr>
        <p:spPr bwMode="auto">
          <a:xfrm>
            <a:off x="1203325" y="0"/>
            <a:ext cx="0" cy="3449638"/>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22531" name="Rectangle 3"/>
          <p:cNvSpPr>
            <a:spLocks noGrp="1" noChangeArrowheads="1"/>
          </p:cNvSpPr>
          <p:nvPr>
            <p:ph type="ctrTitle"/>
          </p:nvPr>
        </p:nvSpPr>
        <p:spPr>
          <a:xfrm>
            <a:off x="1295400" y="1447800"/>
            <a:ext cx="5486400" cy="1168400"/>
          </a:xfrm>
          <a:effectLst/>
        </p:spPr>
        <p:txBody>
          <a:bodyPr/>
          <a:lstStyle>
            <a:lvl1pPr>
              <a:lnSpc>
                <a:spcPct val="75000"/>
              </a:lnSpc>
              <a:defRPr sz="4000"/>
            </a:lvl1pPr>
          </a:lstStyle>
          <a:p>
            <a:r>
              <a:rPr lang="en-US"/>
              <a:t>Click to edit Master title style</a:t>
            </a:r>
          </a:p>
        </p:txBody>
      </p:sp>
      <p:sp>
        <p:nvSpPr>
          <p:cNvPr id="22532" name="Rectangle 4"/>
          <p:cNvSpPr>
            <a:spLocks noGrp="1" noChangeArrowheads="1"/>
          </p:cNvSpPr>
          <p:nvPr>
            <p:ph type="subTitle" idx="1"/>
          </p:nvPr>
        </p:nvSpPr>
        <p:spPr>
          <a:xfrm>
            <a:off x="1295400" y="2692400"/>
            <a:ext cx="6400800" cy="1651000"/>
          </a:xfrm>
        </p:spPr>
        <p:txBody>
          <a:bodyPr/>
          <a:lstStyle>
            <a:lvl1pPr marL="0" indent="0">
              <a:buFont typeface="Wingdings" pitchFamily="2" charset="2"/>
              <a:buNone/>
              <a:defRPr/>
            </a:lvl1pPr>
          </a:lstStyle>
          <a:p>
            <a:r>
              <a:rPr lang="en-US"/>
              <a:t>Click to edit Master </a:t>
            </a:r>
            <a:br>
              <a:rPr lang="en-US"/>
            </a:br>
            <a:r>
              <a:rPr lang="en-US"/>
              <a:t>subtitle style</a:t>
            </a:r>
          </a:p>
        </p:txBody>
      </p:sp>
      <p:sp>
        <p:nvSpPr>
          <p:cNvPr id="7" name="Rectangle 5"/>
          <p:cNvSpPr>
            <a:spLocks noGrp="1" noChangeArrowheads="1"/>
          </p:cNvSpPr>
          <p:nvPr>
            <p:ph type="dt" sz="half" idx="10"/>
          </p:nvPr>
        </p:nvSpPr>
        <p:spPr>
          <a:xfrm>
            <a:off x="1216025" y="6372225"/>
            <a:ext cx="1905000" cy="457200"/>
          </a:xfrm>
        </p:spPr>
        <p:txBody>
          <a:bodyPr/>
          <a:lstStyle>
            <a:lvl1pPr>
              <a:defRPr>
                <a:solidFill>
                  <a:schemeClr val="tx1"/>
                </a:solidFill>
              </a:defRPr>
            </a:lvl1pPr>
          </a:lstStyle>
          <a:p>
            <a:pPr>
              <a:defRPr/>
            </a:pPr>
            <a:endParaRPr lang="en-US"/>
          </a:p>
        </p:txBody>
      </p:sp>
      <p:sp>
        <p:nvSpPr>
          <p:cNvPr id="8" name="Rectangle 7"/>
          <p:cNvSpPr>
            <a:spLocks noGrp="1" noChangeArrowheads="1"/>
          </p:cNvSpPr>
          <p:nvPr>
            <p:ph type="sldNum" sz="quarter" idx="11"/>
          </p:nvPr>
        </p:nvSpPr>
        <p:spPr/>
        <p:txBody>
          <a:bodyPr/>
          <a:lstStyle>
            <a:lvl1pPr>
              <a:defRPr>
                <a:solidFill>
                  <a:schemeClr val="tx1"/>
                </a:solidFill>
              </a:defRPr>
            </a:lvl1pPr>
          </a:lstStyle>
          <a:p>
            <a:pPr>
              <a:defRPr/>
            </a:pPr>
            <a:fld id="{ED6D264E-1C4D-4251-A452-947C518C888D}" type="slidenum">
              <a:rPr lang="en-US"/>
              <a:pPr>
                <a:defRPr/>
              </a:pPr>
              <a:t>‹N°›</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fld id="{81C79305-D007-4751-81AF-7C41F91566ED}" type="slidenum">
              <a:rPr lang="en-US"/>
              <a:pPr>
                <a:defRPr/>
              </a:pPr>
              <a:t>‹N°›</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406400"/>
            <a:ext cx="2105025" cy="5346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9900" y="406400"/>
            <a:ext cx="6162675" cy="5346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fld id="{58FAF626-5832-4C1A-B70B-81FFB1C3EFAB}" type="slidenum">
              <a:rPr lang="en-US"/>
              <a:pPr>
                <a:defRPr/>
              </a:pPr>
              <a:t>‹N°›</a:t>
            </a:fld>
            <a:endParaRPr lang="en-US"/>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406400"/>
            <a:ext cx="8356600" cy="723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206500"/>
            <a:ext cx="8394700" cy="4546600"/>
          </a:xfrm>
        </p:spPr>
        <p:txBody>
          <a:bodyPr/>
          <a:lstStyle/>
          <a:p>
            <a:pPr lvl="0"/>
            <a:endParaRPr lang="en-US" noProof="0" smtClean="0"/>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fld id="{EB21214D-BABC-4449-A47B-458DAD40D9ED}" type="slidenum">
              <a:rPr lang="en-US"/>
              <a:pPr>
                <a:defRPr/>
              </a:pPr>
              <a:t>‹N°›</a:t>
            </a:fld>
            <a:endParaRPr lang="en-US"/>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406400"/>
            <a:ext cx="8356600"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206500"/>
            <a:ext cx="4121150"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206500"/>
            <a:ext cx="4121150" cy="454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sldNum" sz="quarter" idx="11"/>
          </p:nvPr>
        </p:nvSpPr>
        <p:spPr/>
        <p:txBody>
          <a:bodyPr/>
          <a:lstStyle>
            <a:lvl1pPr>
              <a:defRPr/>
            </a:lvl1pPr>
          </a:lstStyle>
          <a:p>
            <a:pPr>
              <a:defRPr/>
            </a:pPr>
            <a:fld id="{AF9E5564-869D-4C91-A604-AEC88AB86944}" type="slidenum">
              <a:rPr lang="en-US"/>
              <a:pPr>
                <a:defRPr/>
              </a:pPr>
              <a:t>‹N°›</a:t>
            </a:fld>
            <a:endParaRPr lang="en-US"/>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9900" y="406400"/>
            <a:ext cx="8355013" cy="7223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206500"/>
            <a:ext cx="4119563" cy="2195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7263" y="1206500"/>
            <a:ext cx="4121150" cy="2195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 y="3554413"/>
            <a:ext cx="4119563"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7263" y="3554413"/>
            <a:ext cx="4121150" cy="219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a:defRPr/>
            </a:lvl1pPr>
          </a:lstStyle>
          <a:p>
            <a:pPr>
              <a:defRPr/>
            </a:pPr>
            <a:endParaRPr lang="en-GB"/>
          </a:p>
        </p:txBody>
      </p:sp>
      <p:sp>
        <p:nvSpPr>
          <p:cNvPr id="8" name="Rectangle 4"/>
          <p:cNvSpPr>
            <a:spLocks noGrp="1" noChangeArrowheads="1"/>
          </p:cNvSpPr>
          <p:nvPr>
            <p:ph type="sldNum" idx="11"/>
          </p:nvPr>
        </p:nvSpPr>
        <p:spPr/>
        <p:txBody>
          <a:bodyPr/>
          <a:lstStyle>
            <a:lvl1pPr>
              <a:defRPr/>
            </a:lvl1pPr>
          </a:lstStyle>
          <a:p>
            <a:pPr>
              <a:defRPr/>
            </a:pPr>
            <a:fld id="{D8635030-FB85-4406-9137-37323EAB70FC}"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fld id="{23EB3586-D5B2-4E2C-B3B0-4D09D1B40791}" type="slidenum">
              <a:rPr lang="en-US"/>
              <a:pPr>
                <a:defRPr/>
              </a:pPr>
              <a:t>‹N°›</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sldNum" sz="quarter" idx="11"/>
          </p:nvPr>
        </p:nvSpPr>
        <p:spPr/>
        <p:txBody>
          <a:bodyPr/>
          <a:lstStyle>
            <a:lvl1pPr>
              <a:defRPr/>
            </a:lvl1pPr>
          </a:lstStyle>
          <a:p>
            <a:pPr>
              <a:defRPr/>
            </a:pPr>
            <a:fld id="{B5A362D5-EFFC-45DC-B757-2BD51ADC1563}" type="slidenum">
              <a:rPr lang="en-US"/>
              <a:pPr>
                <a:defRPr/>
              </a:pPr>
              <a:t>‹N°›</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206500"/>
            <a:ext cx="412115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206500"/>
            <a:ext cx="412115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sldNum" sz="quarter" idx="11"/>
          </p:nvPr>
        </p:nvSpPr>
        <p:spPr/>
        <p:txBody>
          <a:bodyPr/>
          <a:lstStyle>
            <a:lvl1pPr>
              <a:defRPr/>
            </a:lvl1pPr>
          </a:lstStyle>
          <a:p>
            <a:pPr>
              <a:defRPr/>
            </a:pPr>
            <a:fld id="{B9C39428-80C7-42DA-A4A1-956651C2D221}" type="slidenum">
              <a:rPr lang="en-US"/>
              <a:pPr>
                <a:defRPr/>
              </a:pPr>
              <a:t>‹N°›</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p:txBody>
          <a:bodyPr/>
          <a:lstStyle>
            <a:lvl1pPr>
              <a:defRPr/>
            </a:lvl1pPr>
          </a:lstStyle>
          <a:p>
            <a:pPr>
              <a:defRPr/>
            </a:pPr>
            <a:endParaRPr lang="en-US"/>
          </a:p>
        </p:txBody>
      </p:sp>
      <p:sp>
        <p:nvSpPr>
          <p:cNvPr id="8" name="Rectangle 18"/>
          <p:cNvSpPr>
            <a:spLocks noGrp="1" noChangeArrowheads="1"/>
          </p:cNvSpPr>
          <p:nvPr>
            <p:ph type="sldNum" sz="quarter" idx="11"/>
          </p:nvPr>
        </p:nvSpPr>
        <p:spPr/>
        <p:txBody>
          <a:bodyPr/>
          <a:lstStyle>
            <a:lvl1pPr>
              <a:defRPr/>
            </a:lvl1pPr>
          </a:lstStyle>
          <a:p>
            <a:pPr>
              <a:defRPr/>
            </a:pPr>
            <a:fld id="{880CFF63-C8CA-4A9A-92BC-894E21F1DBEE}" type="slidenum">
              <a:rPr lang="en-US"/>
              <a:pPr>
                <a:defRPr/>
              </a:pPr>
              <a:t>‹N°›</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p:txBody>
          <a:bodyPr/>
          <a:lstStyle>
            <a:lvl1pPr>
              <a:defRPr/>
            </a:lvl1pPr>
          </a:lstStyle>
          <a:p>
            <a:pPr>
              <a:defRPr/>
            </a:pPr>
            <a:endParaRPr lang="en-US"/>
          </a:p>
        </p:txBody>
      </p:sp>
      <p:sp>
        <p:nvSpPr>
          <p:cNvPr id="4" name="Rectangle 18"/>
          <p:cNvSpPr>
            <a:spLocks noGrp="1" noChangeArrowheads="1"/>
          </p:cNvSpPr>
          <p:nvPr>
            <p:ph type="sldNum" sz="quarter" idx="11"/>
          </p:nvPr>
        </p:nvSpPr>
        <p:spPr/>
        <p:txBody>
          <a:bodyPr/>
          <a:lstStyle>
            <a:lvl1pPr>
              <a:defRPr/>
            </a:lvl1pPr>
          </a:lstStyle>
          <a:p>
            <a:pPr>
              <a:defRPr/>
            </a:pPr>
            <a:fld id="{A2D52C50-271D-4E2D-9867-B87761839BEE}" type="slidenum">
              <a:rPr lang="en-US"/>
              <a:pPr>
                <a:defRPr/>
              </a:pPr>
              <a:t>‹N°›</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n-US"/>
          </a:p>
        </p:txBody>
      </p:sp>
      <p:sp>
        <p:nvSpPr>
          <p:cNvPr id="3" name="Rectangle 18"/>
          <p:cNvSpPr>
            <a:spLocks noGrp="1" noChangeArrowheads="1"/>
          </p:cNvSpPr>
          <p:nvPr>
            <p:ph type="sldNum" sz="quarter" idx="11"/>
          </p:nvPr>
        </p:nvSpPr>
        <p:spPr/>
        <p:txBody>
          <a:bodyPr/>
          <a:lstStyle>
            <a:lvl1pPr>
              <a:defRPr/>
            </a:lvl1pPr>
          </a:lstStyle>
          <a:p>
            <a:pPr>
              <a:defRPr/>
            </a:pPr>
            <a:fld id="{94D82305-BC12-4CA0-B8A2-870C8F1EE3F0}" type="slidenum">
              <a:rPr lang="en-US"/>
              <a:pPr>
                <a:defRPr/>
              </a:pPr>
              <a:t>‹N°›</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sldNum" sz="quarter" idx="11"/>
          </p:nvPr>
        </p:nvSpPr>
        <p:spPr/>
        <p:txBody>
          <a:bodyPr/>
          <a:lstStyle>
            <a:lvl1pPr>
              <a:defRPr/>
            </a:lvl1pPr>
          </a:lstStyle>
          <a:p>
            <a:pPr>
              <a:defRPr/>
            </a:pPr>
            <a:fld id="{6CFB8251-B231-4E62-BF7D-4D8E85F6CCE2}" type="slidenum">
              <a:rPr lang="en-US"/>
              <a:pPr>
                <a:defRPr/>
              </a:pPr>
              <a:t>‹N°›</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sldNum" sz="quarter" idx="11"/>
          </p:nvPr>
        </p:nvSpPr>
        <p:spPr/>
        <p:txBody>
          <a:bodyPr/>
          <a:lstStyle>
            <a:lvl1pPr>
              <a:defRPr/>
            </a:lvl1pPr>
          </a:lstStyle>
          <a:p>
            <a:pPr>
              <a:defRPr/>
            </a:pPr>
            <a:fld id="{8FE2BEB5-CCF9-4D0E-A47E-877747B90CCB}" type="slidenum">
              <a:rPr lang="en-US"/>
              <a:pPr>
                <a:defRPr/>
              </a:pPr>
              <a:t>‹N°›</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8"/>
          <p:cNvPicPr>
            <a:picLocks noChangeAspect="1" noChangeArrowheads="1"/>
          </p:cNvPicPr>
          <p:nvPr/>
        </p:nvPicPr>
        <p:blipFill>
          <a:blip r:embed="rId16" cstate="print"/>
          <a:srcRect/>
          <a:stretch>
            <a:fillRect/>
          </a:stretch>
        </p:blipFill>
        <p:spPr bwMode="auto">
          <a:xfrm>
            <a:off x="6970713" y="5676900"/>
            <a:ext cx="1931987" cy="9652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69900" y="406400"/>
            <a:ext cx="8356600" cy="7239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95300" y="1206500"/>
            <a:ext cx="8394700"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half" idx="2"/>
          </p:nvPr>
        </p:nvSpPr>
        <p:spPr bwMode="auto">
          <a:xfrm>
            <a:off x="1216025"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42" name="Rectangle 18"/>
          <p:cNvSpPr>
            <a:spLocks noGrp="1" noChangeArrowheads="1"/>
          </p:cNvSpPr>
          <p:nvPr>
            <p:ph type="sldNum" sz="quarter" idx="4"/>
          </p:nvPr>
        </p:nvSpPr>
        <p:spPr bwMode="auto">
          <a:xfrm>
            <a:off x="174625" y="6372225"/>
            <a:ext cx="11588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50CABF7A-C19D-4159-A63B-F36D4037D45C}" type="slidenum">
              <a:rPr lang="en-US"/>
              <a:pPr>
                <a:defRPr/>
              </a:pPr>
              <a:t>‹N°›</a:t>
            </a:fld>
            <a:endParaRPr lang="en-US"/>
          </a:p>
        </p:txBody>
      </p:sp>
      <p:sp>
        <p:nvSpPr>
          <p:cNvPr id="1044" name="Line 20"/>
          <p:cNvSpPr>
            <a:spLocks noChangeShapeType="1"/>
          </p:cNvSpPr>
          <p:nvPr/>
        </p:nvSpPr>
        <p:spPr bwMode="auto">
          <a:xfrm>
            <a:off x="0" y="1100138"/>
            <a:ext cx="8737600" cy="0"/>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1055" name="Line 31"/>
          <p:cNvSpPr>
            <a:spLocks noChangeShapeType="1"/>
          </p:cNvSpPr>
          <p:nvPr/>
        </p:nvSpPr>
        <p:spPr bwMode="auto">
          <a:xfrm>
            <a:off x="444500" y="0"/>
            <a:ext cx="0" cy="6502400"/>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ransition>
    <p:split orient="vert"/>
  </p:transition>
  <p:txStyles>
    <p:titleStyle>
      <a:lvl1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mj-lt"/>
          <a:ea typeface="+mj-ea"/>
          <a:cs typeface="+mj-cs"/>
        </a:defRPr>
      </a:lvl1pPr>
      <a:lvl2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2pPr>
      <a:lvl3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3pPr>
      <a:lvl4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4pPr>
      <a:lvl5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5pPr>
      <a:lvl6pPr marL="4572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6pPr>
      <a:lvl7pPr marL="9144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7pPr>
      <a:lvl8pPr marL="13716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8pPr>
      <a:lvl9pPr marL="18288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30000"/>
        </a:spcBef>
        <a:spcAft>
          <a:spcPct val="30000"/>
        </a:spcAft>
        <a:buClr>
          <a:schemeClr val="bg2"/>
        </a:buClr>
        <a:buSzPct val="60000"/>
        <a:buFont typeface="Wingdings" pitchFamily="2" charset="2"/>
        <a:buChar char="l"/>
        <a:defRPr sz="2800">
          <a:solidFill>
            <a:srgbClr val="000000"/>
          </a:solidFill>
          <a:latin typeface="+mn-lt"/>
          <a:ea typeface="+mn-ea"/>
          <a:cs typeface="+mn-cs"/>
        </a:defRPr>
      </a:lvl1pPr>
      <a:lvl2pPr marL="863600" indent="-342900" algn="l" rtl="0" eaLnBrk="0" fontAlgn="base" hangingPunct="0">
        <a:lnSpc>
          <a:spcPct val="90000"/>
        </a:lnSpc>
        <a:spcBef>
          <a:spcPct val="30000"/>
        </a:spcBef>
        <a:spcAft>
          <a:spcPct val="30000"/>
        </a:spcAft>
        <a:buClr>
          <a:schemeClr val="bg2"/>
        </a:buClr>
        <a:buChar char="–"/>
        <a:defRPr sz="2400">
          <a:solidFill>
            <a:srgbClr val="000000"/>
          </a:solidFill>
          <a:latin typeface="+mn-lt"/>
        </a:defRPr>
      </a:lvl2pPr>
      <a:lvl3pPr marL="1257300" indent="-228600" algn="l" rtl="0" eaLnBrk="0" fontAlgn="base" hangingPunct="0">
        <a:lnSpc>
          <a:spcPct val="90000"/>
        </a:lnSpc>
        <a:spcBef>
          <a:spcPct val="30000"/>
        </a:spcBef>
        <a:spcAft>
          <a:spcPct val="30000"/>
        </a:spcAft>
        <a:buClr>
          <a:schemeClr val="bg2"/>
        </a:buClr>
        <a:buChar char="•"/>
        <a:defRPr sz="2000">
          <a:solidFill>
            <a:srgbClr val="000000"/>
          </a:solidFill>
          <a:latin typeface="+mn-lt"/>
        </a:defRPr>
      </a:lvl3pPr>
      <a:lvl4pPr marL="16002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4pPr>
      <a:lvl5pPr marL="19431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5.xml"/><Relationship Id="rId16"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11.wmf"/><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als-intra.emrsn.org/Outils/telechargement/LogosZip/Leroy-Somer.jpg"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ndianchamber.net/" TargetMode="External"/><Relationship Id="rId2" Type="http://schemas.openxmlformats.org/officeDocument/2006/relationships/hyperlink" Target="mailto:energy@indianchamber.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ontactdelhi@ifcci.org.in" TargetMode="External"/><Relationship Id="rId2" Type="http://schemas.openxmlformats.org/officeDocument/2006/relationships/hyperlink" Target="http://ifcci.org.in/" TargetMode="External"/><Relationship Id="rId1" Type="http://schemas.openxmlformats.org/officeDocument/2006/relationships/slideLayout" Target="../slideLayouts/slideLayout2.xml"/><Relationship Id="rId4" Type="http://schemas.openxmlformats.org/officeDocument/2006/relationships/hyperlink" Target="mailto:contactchennai@ifcci.org.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Feuille_Microsoft_Office_Excel_97-20032.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type="ctrTitle"/>
          </p:nvPr>
        </p:nvSpPr>
        <p:spPr>
          <a:xfrm>
            <a:off x="1295400" y="1447800"/>
            <a:ext cx="6977063" cy="1168400"/>
          </a:xfrm>
        </p:spPr>
        <p:txBody>
          <a:bodyPr/>
          <a:lstStyle/>
          <a:p>
            <a:pPr>
              <a:defRPr/>
            </a:pPr>
            <a:r>
              <a:rPr lang="en-US" sz="3200" dirty="0" smtClean="0">
                <a:effectLst>
                  <a:outerShdw blurRad="38100" dist="38100" dir="2700000" algn="tl">
                    <a:srgbClr val="000000">
                      <a:alpha val="43137"/>
                    </a:srgbClr>
                  </a:outerShdw>
                </a:effectLst>
              </a:rPr>
              <a:t>Angouleme dated 25</a:t>
            </a:r>
            <a:r>
              <a:rPr lang="en-US" sz="3200" baseline="30000" dirty="0" smtClean="0">
                <a:effectLst>
                  <a:outerShdw blurRad="38100" dist="38100" dir="2700000" algn="tl">
                    <a:srgbClr val="000000">
                      <a:alpha val="43137"/>
                    </a:srgbClr>
                  </a:outerShdw>
                </a:effectLst>
              </a:rPr>
              <a:t>th</a:t>
            </a:r>
            <a:r>
              <a:rPr lang="en-US" sz="3200" dirty="0" smtClean="0">
                <a:effectLst>
                  <a:outerShdw blurRad="38100" dist="38100" dir="2700000" algn="tl">
                    <a:srgbClr val="000000">
                      <a:alpha val="43137"/>
                    </a:srgbClr>
                  </a:outerShdw>
                </a:effectLst>
              </a:rPr>
              <a:t> June 2012.</a:t>
            </a:r>
          </a:p>
        </p:txBody>
      </p:sp>
      <p:sp>
        <p:nvSpPr>
          <p:cNvPr id="3" name="Rectangle 7"/>
          <p:cNvSpPr txBox="1">
            <a:spLocks noChangeArrowheads="1"/>
          </p:cNvSpPr>
          <p:nvPr/>
        </p:nvSpPr>
        <p:spPr bwMode="auto">
          <a:xfrm>
            <a:off x="1360488" y="3051175"/>
            <a:ext cx="6978650" cy="1168400"/>
          </a:xfrm>
          <a:prstGeom prst="rect">
            <a:avLst/>
          </a:prstGeom>
          <a:noFill/>
          <a:ln w="9525">
            <a:noFill/>
            <a:miter lim="800000"/>
            <a:headEnd/>
            <a:tailEnd/>
          </a:ln>
          <a:effectLst/>
        </p:spPr>
        <p:txBody>
          <a:bodyPr anchor="b"/>
          <a:lstStyle/>
          <a:p>
            <a:pPr>
              <a:lnSpc>
                <a:spcPct val="75000"/>
              </a:lnSpc>
              <a:defRPr/>
            </a:pPr>
            <a:r>
              <a:rPr lang="en-US" sz="3200" b="1" i="1" kern="0" dirty="0" err="1">
                <a:solidFill>
                  <a:srgbClr val="0F245F"/>
                </a:solidFill>
                <a:effectLst>
                  <a:outerShdw blurRad="38100" dist="38100" dir="2700000" algn="tl">
                    <a:srgbClr val="000000">
                      <a:alpha val="43137"/>
                    </a:srgbClr>
                  </a:outerShdw>
                </a:effectLst>
                <a:latin typeface="+mj-lt"/>
                <a:ea typeface="+mj-ea"/>
                <a:cs typeface="+mj-cs"/>
              </a:rPr>
              <a:t>M.Gouges</a:t>
            </a:r>
            <a:r>
              <a:rPr lang="en-US" sz="3200" b="1" i="1" kern="0" dirty="0">
                <a:solidFill>
                  <a:srgbClr val="0F245F"/>
                </a:solidFill>
                <a:effectLst>
                  <a:outerShdw blurRad="38100" dist="38100" dir="2700000" algn="tl">
                    <a:srgbClr val="000000">
                      <a:alpha val="43137"/>
                    </a:srgbClr>
                  </a:outerShdw>
                </a:effectLst>
                <a:latin typeface="+mj-lt"/>
                <a:ea typeface="+mj-ea"/>
                <a:cs typeface="+mj-cs"/>
              </a:rPr>
              <a:t>, </a:t>
            </a:r>
            <a:r>
              <a:rPr lang="en-US" sz="3200" b="1" i="1" kern="0" dirty="0" err="1">
                <a:solidFill>
                  <a:srgbClr val="0F245F"/>
                </a:solidFill>
                <a:effectLst>
                  <a:outerShdw blurRad="38100" dist="38100" dir="2700000" algn="tl">
                    <a:srgbClr val="000000">
                      <a:alpha val="43137"/>
                    </a:srgbClr>
                  </a:outerShdw>
                </a:effectLst>
                <a:latin typeface="+mj-lt"/>
                <a:ea typeface="+mj-ea"/>
                <a:cs typeface="+mj-cs"/>
              </a:rPr>
              <a:t>Y.Somalwar</a:t>
            </a:r>
            <a:endParaRPr lang="en-US" sz="3200" b="1" i="1" kern="0" dirty="0">
              <a:solidFill>
                <a:srgbClr val="0F245F"/>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pPr>
              <a:defRPr/>
            </a:pPr>
            <a:r>
              <a:rPr lang="en-US" sz="3600" dirty="0" smtClean="0">
                <a:solidFill>
                  <a:schemeClr val="tx1"/>
                </a:solidFill>
              </a:rPr>
              <a:t> Is it a downturn or opportunity?</a:t>
            </a:r>
          </a:p>
        </p:txBody>
      </p:sp>
      <p:sp>
        <p:nvSpPr>
          <p:cNvPr id="58371" name="Rectangle 3"/>
          <p:cNvSpPr>
            <a:spLocks noGrp="1" noChangeArrowheads="1"/>
          </p:cNvSpPr>
          <p:nvPr>
            <p:ph type="body" idx="1"/>
          </p:nvPr>
        </p:nvSpPr>
        <p:spPr>
          <a:xfrm>
            <a:off x="403225" y="1306513"/>
            <a:ext cx="8551863" cy="5551487"/>
          </a:xfrm>
        </p:spPr>
        <p:txBody>
          <a:bodyPr/>
          <a:lstStyle/>
          <a:p>
            <a:pPr>
              <a:buFont typeface="Wingdings" pitchFamily="2" charset="2"/>
              <a:buChar char="v"/>
            </a:pPr>
            <a:r>
              <a:rPr lang="en-US" sz="1400" b="1" smtClean="0">
                <a:solidFill>
                  <a:schemeClr val="tx1"/>
                </a:solidFill>
              </a:rPr>
              <a:t>It is always easy to over react  negatively &amp; conclude that once economy is down, it’s going to keep down</a:t>
            </a:r>
            <a:r>
              <a:rPr lang="en-US" sz="1400" smtClean="0">
                <a:solidFill>
                  <a:schemeClr val="tx1"/>
                </a:solidFill>
              </a:rPr>
              <a:t>.</a:t>
            </a:r>
          </a:p>
          <a:p>
            <a:pPr>
              <a:buFont typeface="Wingdings" pitchFamily="2" charset="2"/>
              <a:buChar char="v"/>
            </a:pPr>
            <a:r>
              <a:rPr lang="en-US" sz="1400" smtClean="0">
                <a:solidFill>
                  <a:schemeClr val="tx1"/>
                </a:solidFill>
              </a:rPr>
              <a:t>If we be India specific here, the economic downturn is a temporary phenomenon for the three reasons:</a:t>
            </a:r>
          </a:p>
          <a:p>
            <a:r>
              <a:rPr lang="en-US" sz="1400" smtClean="0">
                <a:solidFill>
                  <a:schemeClr val="tx1"/>
                </a:solidFill>
              </a:rPr>
              <a:t>India continues to be a high growth country with 35% of national income being invested today. FDI in 2011-12 was 46.85 Bn $.</a:t>
            </a:r>
          </a:p>
          <a:p>
            <a:r>
              <a:rPr lang="en-US" sz="1400" smtClean="0">
                <a:solidFill>
                  <a:schemeClr val="tx1"/>
                </a:solidFill>
              </a:rPr>
              <a:t>Government relaxing outflow of FDI &amp; India today ranks 5</a:t>
            </a:r>
            <a:r>
              <a:rPr lang="en-US" sz="1400" baseline="30000" smtClean="0">
                <a:solidFill>
                  <a:schemeClr val="tx1"/>
                </a:solidFill>
              </a:rPr>
              <a:t>th</a:t>
            </a:r>
            <a:r>
              <a:rPr lang="en-US" sz="1400" smtClean="0">
                <a:solidFill>
                  <a:schemeClr val="tx1"/>
                </a:solidFill>
              </a:rPr>
              <a:t> in the world after USA, Canada, Japan, &amp; China.</a:t>
            </a:r>
          </a:p>
          <a:p>
            <a:r>
              <a:rPr lang="en-US" sz="1400" smtClean="0">
                <a:solidFill>
                  <a:schemeClr val="tx1"/>
                </a:solidFill>
                <a:effectLst>
                  <a:outerShdw blurRad="38100" dist="38100" dir="2700000" algn="tl">
                    <a:srgbClr val="C0C0C0"/>
                  </a:outerShdw>
                </a:effectLst>
              </a:rPr>
              <a:t>Exports</a:t>
            </a:r>
            <a:r>
              <a:rPr lang="en-US" sz="1400" smtClean="0">
                <a:solidFill>
                  <a:schemeClr val="tx1"/>
                </a:solidFill>
              </a:rPr>
              <a:t>:  Exports reported 300 Bn$ in 2012 thus forming a export to GDP ratio of 22% from a paltry 4.4% in 1961.</a:t>
            </a:r>
          </a:p>
          <a:p>
            <a:pPr>
              <a:buFont typeface="Wingdings" pitchFamily="2" charset="2"/>
              <a:buChar char="v"/>
            </a:pPr>
            <a:r>
              <a:rPr lang="en-US" sz="1400" smtClean="0">
                <a:solidFill>
                  <a:schemeClr val="tx1"/>
                </a:solidFill>
              </a:rPr>
              <a:t>This current slow down must be taken as an opportunity to push major reforms such as retail which will benefit farmers.</a:t>
            </a:r>
          </a:p>
          <a:p>
            <a:pPr>
              <a:buFont typeface="Wingdings" pitchFamily="2" charset="2"/>
              <a:buChar char="v"/>
            </a:pPr>
            <a:r>
              <a:rPr lang="en-US" sz="1400" smtClean="0">
                <a:solidFill>
                  <a:schemeClr val="tx1"/>
                </a:solidFill>
                <a:effectLst>
                  <a:outerShdw blurRad="38100" dist="38100" dir="2700000" algn="tl">
                    <a:srgbClr val="C0C0C0"/>
                  </a:outerShdw>
                </a:effectLst>
              </a:rPr>
              <a:t>What is RBI (Reserve Bank of India) &amp; Government doing??</a:t>
            </a:r>
          </a:p>
          <a:p>
            <a:pPr>
              <a:buFont typeface="Wingdings" pitchFamily="2" charset="2"/>
              <a:buChar char="v"/>
            </a:pPr>
            <a:r>
              <a:rPr lang="en-US" sz="1400" smtClean="0">
                <a:solidFill>
                  <a:schemeClr val="tx1"/>
                </a:solidFill>
              </a:rPr>
              <a:t>As May inflation touches 7.5%, Reserve Bank of India (RBI), may cut interest rates to boost growth in economy.</a:t>
            </a:r>
          </a:p>
          <a:p>
            <a:pPr>
              <a:buFont typeface="Wingdings" pitchFamily="2" charset="2"/>
              <a:buChar char="v"/>
            </a:pPr>
            <a:r>
              <a:rPr lang="en-US" sz="1400" smtClean="0">
                <a:solidFill>
                  <a:schemeClr val="tx1"/>
                </a:solidFill>
              </a:rPr>
              <a:t>A good monsoon with strong agricultural growth may help growth &amp; reduce inflationary pressures.</a:t>
            </a:r>
          </a:p>
          <a:p>
            <a:pPr>
              <a:buFont typeface="Wingdings" pitchFamily="2" charset="2"/>
              <a:buChar char="v"/>
            </a:pPr>
            <a:r>
              <a:rPr lang="en-US" sz="1400" smtClean="0">
                <a:solidFill>
                  <a:schemeClr val="tx1"/>
                </a:solidFill>
              </a:rPr>
              <a:t>Government considering building warehouses &amp; cold chain to address the current supply side constraints.</a:t>
            </a:r>
          </a:p>
          <a:p>
            <a:pPr>
              <a:buFont typeface="Wingdings" pitchFamily="2" charset="2"/>
              <a:buChar char="v"/>
            </a:pPr>
            <a:endParaRPr lang="en-US" sz="1400" smtClean="0">
              <a:solidFill>
                <a:schemeClr val="tx1"/>
              </a:solidFill>
            </a:endParaRPr>
          </a:p>
          <a:p>
            <a:pPr>
              <a:buFont typeface="Arial" pitchFamily="34" charset="0"/>
              <a:buAutoNum type="arabicPeriod"/>
            </a:pPr>
            <a:endParaRPr lang="en-US" sz="1600" smtClean="0">
              <a:solidFill>
                <a:schemeClr val="tx1"/>
              </a:solidFill>
            </a:endParaRP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p:txBody>
      </p:sp>
      <p:sp>
        <p:nvSpPr>
          <p:cNvPr id="25604"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12750" y="2771775"/>
            <a:ext cx="8356600" cy="723900"/>
          </a:xfrm>
          <a:noFill/>
        </p:spPr>
        <p:txBody>
          <a:bodyPr/>
          <a:lstStyle/>
          <a:p>
            <a:pPr algn="ctr"/>
            <a:r>
              <a:rPr lang="es-CL" sz="2800" smtClean="0">
                <a:effectLst/>
              </a:rPr>
              <a:t>EMERSON in INDIA</a:t>
            </a:r>
            <a:br>
              <a:rPr lang="es-CL" sz="2800" smtClean="0">
                <a:effectLst/>
              </a:rPr>
            </a:br>
            <a:r>
              <a:rPr lang="es-CL" sz="2800" smtClean="0">
                <a:effectLst/>
              </a:rPr>
              <a:t/>
            </a:r>
            <a:br>
              <a:rPr lang="es-CL" sz="2800" smtClean="0">
                <a:effectLst/>
              </a:rPr>
            </a:br>
            <a:r>
              <a:rPr lang="es-CL" sz="2800" smtClean="0">
                <a:effectLst/>
              </a:rPr>
              <a:t>Specific Markets data</a:t>
            </a: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4071938" y="1390650"/>
            <a:ext cx="1014412" cy="506413"/>
          </a:xfrm>
          <a:prstGeom prst="rect">
            <a:avLst/>
          </a:prstGeom>
          <a:noFill/>
          <a:ln w="9525">
            <a:noFill/>
            <a:miter lim="800000"/>
            <a:headEnd/>
            <a:tailEnd/>
          </a:ln>
        </p:spPr>
      </p:pic>
      <p:sp>
        <p:nvSpPr>
          <p:cNvPr id="31747" name="Freeform 3"/>
          <p:cNvSpPr>
            <a:spLocks/>
          </p:cNvSpPr>
          <p:nvPr/>
        </p:nvSpPr>
        <p:spPr bwMode="auto">
          <a:xfrm>
            <a:off x="1752600" y="1139825"/>
            <a:ext cx="5054600" cy="5659438"/>
          </a:xfrm>
          <a:custGeom>
            <a:avLst/>
            <a:gdLst>
              <a:gd name="T0" fmla="*/ 2147483647 w 3238"/>
              <a:gd name="T1" fmla="*/ 2147483647 h 3530"/>
              <a:gd name="T2" fmla="*/ 2147483647 w 3238"/>
              <a:gd name="T3" fmla="*/ 2147483647 h 3530"/>
              <a:gd name="T4" fmla="*/ 2147483647 w 3238"/>
              <a:gd name="T5" fmla="*/ 2147483647 h 3530"/>
              <a:gd name="T6" fmla="*/ 2147483647 w 3238"/>
              <a:gd name="T7" fmla="*/ 2147483647 h 3530"/>
              <a:gd name="T8" fmla="*/ 2147483647 w 3238"/>
              <a:gd name="T9" fmla="*/ 2147483647 h 3530"/>
              <a:gd name="T10" fmla="*/ 2147483647 w 3238"/>
              <a:gd name="T11" fmla="*/ 2147483647 h 3530"/>
              <a:gd name="T12" fmla="*/ 2147483647 w 3238"/>
              <a:gd name="T13" fmla="*/ 2147483647 h 3530"/>
              <a:gd name="T14" fmla="*/ 2147483647 w 3238"/>
              <a:gd name="T15" fmla="*/ 2147483647 h 3530"/>
              <a:gd name="T16" fmla="*/ 2147483647 w 3238"/>
              <a:gd name="T17" fmla="*/ 2147483647 h 3530"/>
              <a:gd name="T18" fmla="*/ 2147483647 w 3238"/>
              <a:gd name="T19" fmla="*/ 2147483647 h 3530"/>
              <a:gd name="T20" fmla="*/ 2147483647 w 3238"/>
              <a:gd name="T21" fmla="*/ 2147483647 h 3530"/>
              <a:gd name="T22" fmla="*/ 2147483647 w 3238"/>
              <a:gd name="T23" fmla="*/ 2147483647 h 3530"/>
              <a:gd name="T24" fmla="*/ 2147483647 w 3238"/>
              <a:gd name="T25" fmla="*/ 2147483647 h 3530"/>
              <a:gd name="T26" fmla="*/ 2147483647 w 3238"/>
              <a:gd name="T27" fmla="*/ 2147483647 h 3530"/>
              <a:gd name="T28" fmla="*/ 2147483647 w 3238"/>
              <a:gd name="T29" fmla="*/ 2147483647 h 3530"/>
              <a:gd name="T30" fmla="*/ 2147483647 w 3238"/>
              <a:gd name="T31" fmla="*/ 2147483647 h 3530"/>
              <a:gd name="T32" fmla="*/ 2147483647 w 3238"/>
              <a:gd name="T33" fmla="*/ 2147483647 h 3530"/>
              <a:gd name="T34" fmla="*/ 2147483647 w 3238"/>
              <a:gd name="T35" fmla="*/ 2147483647 h 3530"/>
              <a:gd name="T36" fmla="*/ 2147483647 w 3238"/>
              <a:gd name="T37" fmla="*/ 2147483647 h 3530"/>
              <a:gd name="T38" fmla="*/ 2147483647 w 3238"/>
              <a:gd name="T39" fmla="*/ 2147483647 h 3530"/>
              <a:gd name="T40" fmla="*/ 2147483647 w 3238"/>
              <a:gd name="T41" fmla="*/ 2147483647 h 3530"/>
              <a:gd name="T42" fmla="*/ 2147483647 w 3238"/>
              <a:gd name="T43" fmla="*/ 2147483647 h 3530"/>
              <a:gd name="T44" fmla="*/ 2147483647 w 3238"/>
              <a:gd name="T45" fmla="*/ 2147483647 h 3530"/>
              <a:gd name="T46" fmla="*/ 2147483647 w 3238"/>
              <a:gd name="T47" fmla="*/ 2147483647 h 3530"/>
              <a:gd name="T48" fmla="*/ 2147483647 w 3238"/>
              <a:gd name="T49" fmla="*/ 2147483647 h 3530"/>
              <a:gd name="T50" fmla="*/ 2147483647 w 3238"/>
              <a:gd name="T51" fmla="*/ 2147483647 h 3530"/>
              <a:gd name="T52" fmla="*/ 2147483647 w 3238"/>
              <a:gd name="T53" fmla="*/ 2147483647 h 3530"/>
              <a:gd name="T54" fmla="*/ 2147483647 w 3238"/>
              <a:gd name="T55" fmla="*/ 2147483647 h 3530"/>
              <a:gd name="T56" fmla="*/ 2147483647 w 3238"/>
              <a:gd name="T57" fmla="*/ 2147483647 h 3530"/>
              <a:gd name="T58" fmla="*/ 2147483647 w 3238"/>
              <a:gd name="T59" fmla="*/ 2147483647 h 3530"/>
              <a:gd name="T60" fmla="*/ 2147483647 w 3238"/>
              <a:gd name="T61" fmla="*/ 2147483647 h 3530"/>
              <a:gd name="T62" fmla="*/ 2147483647 w 3238"/>
              <a:gd name="T63" fmla="*/ 2147483647 h 3530"/>
              <a:gd name="T64" fmla="*/ 2147483647 w 3238"/>
              <a:gd name="T65" fmla="*/ 2147483647 h 3530"/>
              <a:gd name="T66" fmla="*/ 2147483647 w 3238"/>
              <a:gd name="T67" fmla="*/ 2147483647 h 3530"/>
              <a:gd name="T68" fmla="*/ 2147483647 w 3238"/>
              <a:gd name="T69" fmla="*/ 2147483647 h 3530"/>
              <a:gd name="T70" fmla="*/ 2147483647 w 3238"/>
              <a:gd name="T71" fmla="*/ 2147483647 h 3530"/>
              <a:gd name="T72" fmla="*/ 2147483647 w 3238"/>
              <a:gd name="T73" fmla="*/ 2147483647 h 3530"/>
              <a:gd name="T74" fmla="*/ 2147483647 w 3238"/>
              <a:gd name="T75" fmla="*/ 2147483647 h 3530"/>
              <a:gd name="T76" fmla="*/ 2147483647 w 3238"/>
              <a:gd name="T77" fmla="*/ 2147483647 h 3530"/>
              <a:gd name="T78" fmla="*/ 2147483647 w 3238"/>
              <a:gd name="T79" fmla="*/ 2147483647 h 3530"/>
              <a:gd name="T80" fmla="*/ 2147483647 w 3238"/>
              <a:gd name="T81" fmla="*/ 2147483647 h 3530"/>
              <a:gd name="T82" fmla="*/ 2147483647 w 3238"/>
              <a:gd name="T83" fmla="*/ 2147483647 h 3530"/>
              <a:gd name="T84" fmla="*/ 2147483647 w 3238"/>
              <a:gd name="T85" fmla="*/ 2147483647 h 3530"/>
              <a:gd name="T86" fmla="*/ 2147483647 w 3238"/>
              <a:gd name="T87" fmla="*/ 2147483647 h 3530"/>
              <a:gd name="T88" fmla="*/ 2147483647 w 3238"/>
              <a:gd name="T89" fmla="*/ 2147483647 h 3530"/>
              <a:gd name="T90" fmla="*/ 2147483647 w 3238"/>
              <a:gd name="T91" fmla="*/ 2147483647 h 3530"/>
              <a:gd name="T92" fmla="*/ 2147483647 w 3238"/>
              <a:gd name="T93" fmla="*/ 2147483647 h 3530"/>
              <a:gd name="T94" fmla="*/ 2147483647 w 3238"/>
              <a:gd name="T95" fmla="*/ 2147483647 h 3530"/>
              <a:gd name="T96" fmla="*/ 2147483647 w 3238"/>
              <a:gd name="T97" fmla="*/ 2147483647 h 3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38"/>
              <a:gd name="T148" fmla="*/ 0 h 3530"/>
              <a:gd name="T149" fmla="*/ 3238 w 3238"/>
              <a:gd name="T150" fmla="*/ 3530 h 3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38" h="3530">
                <a:moveTo>
                  <a:pt x="610" y="268"/>
                </a:moveTo>
                <a:lnTo>
                  <a:pt x="619" y="357"/>
                </a:lnTo>
                <a:lnTo>
                  <a:pt x="681" y="388"/>
                </a:lnTo>
                <a:lnTo>
                  <a:pt x="690" y="433"/>
                </a:lnTo>
                <a:lnTo>
                  <a:pt x="744" y="473"/>
                </a:lnTo>
                <a:lnTo>
                  <a:pt x="784" y="486"/>
                </a:lnTo>
                <a:lnTo>
                  <a:pt x="812" y="504"/>
                </a:lnTo>
                <a:lnTo>
                  <a:pt x="773" y="536"/>
                </a:lnTo>
                <a:lnTo>
                  <a:pt x="741" y="554"/>
                </a:lnTo>
                <a:lnTo>
                  <a:pt x="727" y="621"/>
                </a:lnTo>
                <a:lnTo>
                  <a:pt x="744" y="673"/>
                </a:lnTo>
                <a:lnTo>
                  <a:pt x="711" y="706"/>
                </a:lnTo>
                <a:lnTo>
                  <a:pt x="665" y="755"/>
                </a:lnTo>
                <a:lnTo>
                  <a:pt x="611" y="786"/>
                </a:lnTo>
                <a:lnTo>
                  <a:pt x="607" y="848"/>
                </a:lnTo>
                <a:lnTo>
                  <a:pt x="536" y="928"/>
                </a:lnTo>
                <a:lnTo>
                  <a:pt x="516" y="1009"/>
                </a:lnTo>
                <a:lnTo>
                  <a:pt x="484" y="1043"/>
                </a:lnTo>
                <a:lnTo>
                  <a:pt x="455" y="1102"/>
                </a:lnTo>
                <a:lnTo>
                  <a:pt x="384" y="1129"/>
                </a:lnTo>
                <a:lnTo>
                  <a:pt x="344" y="1147"/>
                </a:lnTo>
                <a:lnTo>
                  <a:pt x="295" y="1133"/>
                </a:lnTo>
                <a:lnTo>
                  <a:pt x="246" y="1102"/>
                </a:lnTo>
                <a:lnTo>
                  <a:pt x="201" y="1138"/>
                </a:lnTo>
                <a:lnTo>
                  <a:pt x="170" y="1196"/>
                </a:lnTo>
                <a:lnTo>
                  <a:pt x="228" y="1258"/>
                </a:lnTo>
                <a:lnTo>
                  <a:pt x="228" y="1329"/>
                </a:lnTo>
                <a:lnTo>
                  <a:pt x="259" y="1374"/>
                </a:lnTo>
                <a:lnTo>
                  <a:pt x="317" y="1392"/>
                </a:lnTo>
                <a:lnTo>
                  <a:pt x="353" y="1427"/>
                </a:lnTo>
                <a:lnTo>
                  <a:pt x="387" y="1479"/>
                </a:lnTo>
                <a:lnTo>
                  <a:pt x="397" y="1534"/>
                </a:lnTo>
                <a:lnTo>
                  <a:pt x="308" y="1557"/>
                </a:lnTo>
                <a:lnTo>
                  <a:pt x="241" y="1557"/>
                </a:lnTo>
                <a:lnTo>
                  <a:pt x="174" y="1579"/>
                </a:lnTo>
                <a:lnTo>
                  <a:pt x="76" y="1583"/>
                </a:lnTo>
                <a:lnTo>
                  <a:pt x="0" y="1623"/>
                </a:lnTo>
                <a:lnTo>
                  <a:pt x="54" y="1690"/>
                </a:lnTo>
                <a:lnTo>
                  <a:pt x="139" y="1748"/>
                </a:lnTo>
                <a:lnTo>
                  <a:pt x="237" y="1717"/>
                </a:lnTo>
                <a:lnTo>
                  <a:pt x="322" y="1714"/>
                </a:lnTo>
                <a:lnTo>
                  <a:pt x="286" y="1748"/>
                </a:lnTo>
                <a:lnTo>
                  <a:pt x="183" y="1793"/>
                </a:lnTo>
                <a:lnTo>
                  <a:pt x="112" y="1797"/>
                </a:lnTo>
                <a:lnTo>
                  <a:pt x="219" y="1922"/>
                </a:lnTo>
                <a:lnTo>
                  <a:pt x="313" y="1980"/>
                </a:lnTo>
                <a:lnTo>
                  <a:pt x="446" y="1962"/>
                </a:lnTo>
                <a:lnTo>
                  <a:pt x="487" y="1895"/>
                </a:lnTo>
                <a:lnTo>
                  <a:pt x="531" y="1837"/>
                </a:lnTo>
                <a:lnTo>
                  <a:pt x="583" y="1816"/>
                </a:lnTo>
                <a:lnTo>
                  <a:pt x="583" y="1920"/>
                </a:lnTo>
                <a:lnTo>
                  <a:pt x="616" y="1983"/>
                </a:lnTo>
                <a:lnTo>
                  <a:pt x="582" y="2151"/>
                </a:lnTo>
                <a:lnTo>
                  <a:pt x="614" y="2214"/>
                </a:lnTo>
                <a:lnTo>
                  <a:pt x="646" y="2413"/>
                </a:lnTo>
                <a:lnTo>
                  <a:pt x="647" y="2525"/>
                </a:lnTo>
                <a:lnTo>
                  <a:pt x="846" y="2826"/>
                </a:lnTo>
                <a:lnTo>
                  <a:pt x="845" y="2892"/>
                </a:lnTo>
                <a:lnTo>
                  <a:pt x="903" y="3025"/>
                </a:lnTo>
                <a:lnTo>
                  <a:pt x="974" y="3094"/>
                </a:lnTo>
                <a:lnTo>
                  <a:pt x="973" y="3160"/>
                </a:lnTo>
                <a:lnTo>
                  <a:pt x="1034" y="3190"/>
                </a:lnTo>
                <a:lnTo>
                  <a:pt x="1071" y="3230"/>
                </a:lnTo>
                <a:lnTo>
                  <a:pt x="1103" y="3293"/>
                </a:lnTo>
                <a:lnTo>
                  <a:pt x="1068" y="3362"/>
                </a:lnTo>
                <a:lnTo>
                  <a:pt x="1105" y="3434"/>
                </a:lnTo>
                <a:lnTo>
                  <a:pt x="1132" y="3462"/>
                </a:lnTo>
                <a:lnTo>
                  <a:pt x="1202" y="3499"/>
                </a:lnTo>
                <a:lnTo>
                  <a:pt x="1298" y="3530"/>
                </a:lnTo>
                <a:lnTo>
                  <a:pt x="1332" y="3428"/>
                </a:lnTo>
                <a:lnTo>
                  <a:pt x="1364" y="3394"/>
                </a:lnTo>
                <a:lnTo>
                  <a:pt x="1425" y="3364"/>
                </a:lnTo>
                <a:lnTo>
                  <a:pt x="1427" y="3226"/>
                </a:lnTo>
                <a:lnTo>
                  <a:pt x="1490" y="3193"/>
                </a:lnTo>
                <a:lnTo>
                  <a:pt x="1490" y="2927"/>
                </a:lnTo>
                <a:lnTo>
                  <a:pt x="1526" y="2859"/>
                </a:lnTo>
                <a:lnTo>
                  <a:pt x="1490" y="2826"/>
                </a:lnTo>
                <a:lnTo>
                  <a:pt x="1462" y="2761"/>
                </a:lnTo>
                <a:lnTo>
                  <a:pt x="1462" y="2556"/>
                </a:lnTo>
                <a:lnTo>
                  <a:pt x="1558" y="2557"/>
                </a:lnTo>
                <a:lnTo>
                  <a:pt x="1685" y="2488"/>
                </a:lnTo>
                <a:lnTo>
                  <a:pt x="1720" y="2421"/>
                </a:lnTo>
                <a:lnTo>
                  <a:pt x="1688" y="2390"/>
                </a:lnTo>
                <a:lnTo>
                  <a:pt x="1688" y="2354"/>
                </a:lnTo>
                <a:lnTo>
                  <a:pt x="1787" y="2317"/>
                </a:lnTo>
                <a:lnTo>
                  <a:pt x="1884" y="2219"/>
                </a:lnTo>
                <a:lnTo>
                  <a:pt x="1915" y="2151"/>
                </a:lnTo>
                <a:lnTo>
                  <a:pt x="1980" y="2017"/>
                </a:lnTo>
                <a:lnTo>
                  <a:pt x="2041" y="1984"/>
                </a:lnTo>
                <a:lnTo>
                  <a:pt x="2113" y="1983"/>
                </a:lnTo>
                <a:lnTo>
                  <a:pt x="2140" y="1950"/>
                </a:lnTo>
                <a:lnTo>
                  <a:pt x="2140" y="1885"/>
                </a:lnTo>
                <a:lnTo>
                  <a:pt x="2175" y="1818"/>
                </a:lnTo>
                <a:lnTo>
                  <a:pt x="2143" y="1818"/>
                </a:lnTo>
                <a:lnTo>
                  <a:pt x="2175" y="1750"/>
                </a:lnTo>
                <a:lnTo>
                  <a:pt x="2242" y="1681"/>
                </a:lnTo>
                <a:lnTo>
                  <a:pt x="2371" y="1681"/>
                </a:lnTo>
                <a:lnTo>
                  <a:pt x="2333" y="1546"/>
                </a:lnTo>
                <a:lnTo>
                  <a:pt x="2308" y="1450"/>
                </a:lnTo>
                <a:lnTo>
                  <a:pt x="2221" y="1387"/>
                </a:lnTo>
                <a:lnTo>
                  <a:pt x="2230" y="1316"/>
                </a:lnTo>
                <a:lnTo>
                  <a:pt x="2279" y="1263"/>
                </a:lnTo>
                <a:lnTo>
                  <a:pt x="2199" y="1214"/>
                </a:lnTo>
                <a:lnTo>
                  <a:pt x="2208" y="1174"/>
                </a:lnTo>
                <a:lnTo>
                  <a:pt x="2261" y="1196"/>
                </a:lnTo>
                <a:lnTo>
                  <a:pt x="2302" y="1182"/>
                </a:lnTo>
                <a:lnTo>
                  <a:pt x="2382" y="1191"/>
                </a:lnTo>
                <a:lnTo>
                  <a:pt x="2409" y="1258"/>
                </a:lnTo>
                <a:lnTo>
                  <a:pt x="2462" y="1276"/>
                </a:lnTo>
                <a:lnTo>
                  <a:pt x="2516" y="1263"/>
                </a:lnTo>
                <a:lnTo>
                  <a:pt x="2565" y="1249"/>
                </a:lnTo>
                <a:lnTo>
                  <a:pt x="2600" y="1227"/>
                </a:lnTo>
                <a:lnTo>
                  <a:pt x="2629" y="1234"/>
                </a:lnTo>
                <a:lnTo>
                  <a:pt x="2664" y="1203"/>
                </a:lnTo>
                <a:lnTo>
                  <a:pt x="2684" y="1218"/>
                </a:lnTo>
                <a:lnTo>
                  <a:pt x="2673" y="1307"/>
                </a:lnTo>
                <a:lnTo>
                  <a:pt x="2632" y="1352"/>
                </a:lnTo>
                <a:lnTo>
                  <a:pt x="2636" y="1392"/>
                </a:lnTo>
                <a:lnTo>
                  <a:pt x="2618" y="1441"/>
                </a:lnTo>
                <a:lnTo>
                  <a:pt x="2632" y="1476"/>
                </a:lnTo>
                <a:lnTo>
                  <a:pt x="2667" y="1476"/>
                </a:lnTo>
                <a:lnTo>
                  <a:pt x="2698" y="1450"/>
                </a:lnTo>
                <a:lnTo>
                  <a:pt x="2700" y="1375"/>
                </a:lnTo>
                <a:lnTo>
                  <a:pt x="2724" y="1349"/>
                </a:lnTo>
                <a:lnTo>
                  <a:pt x="2749" y="1404"/>
                </a:lnTo>
                <a:lnTo>
                  <a:pt x="2764" y="1439"/>
                </a:lnTo>
                <a:lnTo>
                  <a:pt x="2774" y="1508"/>
                </a:lnTo>
                <a:lnTo>
                  <a:pt x="2823" y="1525"/>
                </a:lnTo>
                <a:lnTo>
                  <a:pt x="2814" y="1383"/>
                </a:lnTo>
                <a:lnTo>
                  <a:pt x="2823" y="1267"/>
                </a:lnTo>
                <a:lnTo>
                  <a:pt x="2895" y="1236"/>
                </a:lnTo>
                <a:lnTo>
                  <a:pt x="2895" y="1147"/>
                </a:lnTo>
                <a:lnTo>
                  <a:pt x="2954" y="1084"/>
                </a:lnTo>
                <a:lnTo>
                  <a:pt x="2954" y="942"/>
                </a:lnTo>
                <a:lnTo>
                  <a:pt x="3020" y="877"/>
                </a:lnTo>
                <a:lnTo>
                  <a:pt x="3055" y="817"/>
                </a:lnTo>
                <a:lnTo>
                  <a:pt x="3136" y="795"/>
                </a:lnTo>
                <a:lnTo>
                  <a:pt x="3238" y="781"/>
                </a:lnTo>
                <a:lnTo>
                  <a:pt x="3158" y="719"/>
                </a:lnTo>
                <a:lnTo>
                  <a:pt x="3149" y="675"/>
                </a:lnTo>
                <a:lnTo>
                  <a:pt x="3069" y="666"/>
                </a:lnTo>
                <a:lnTo>
                  <a:pt x="2988" y="701"/>
                </a:lnTo>
                <a:lnTo>
                  <a:pt x="2930" y="692"/>
                </a:lnTo>
                <a:lnTo>
                  <a:pt x="2832" y="710"/>
                </a:lnTo>
                <a:lnTo>
                  <a:pt x="2770" y="768"/>
                </a:lnTo>
                <a:lnTo>
                  <a:pt x="2716" y="808"/>
                </a:lnTo>
                <a:lnTo>
                  <a:pt x="2609" y="839"/>
                </a:lnTo>
                <a:lnTo>
                  <a:pt x="2529" y="888"/>
                </a:lnTo>
                <a:lnTo>
                  <a:pt x="2599" y="945"/>
                </a:lnTo>
                <a:lnTo>
                  <a:pt x="2583" y="1007"/>
                </a:lnTo>
                <a:lnTo>
                  <a:pt x="2560" y="1029"/>
                </a:lnTo>
                <a:lnTo>
                  <a:pt x="2560" y="1032"/>
                </a:lnTo>
                <a:lnTo>
                  <a:pt x="2539" y="1043"/>
                </a:lnTo>
                <a:lnTo>
                  <a:pt x="2490" y="1041"/>
                </a:lnTo>
                <a:lnTo>
                  <a:pt x="2450" y="1064"/>
                </a:lnTo>
                <a:lnTo>
                  <a:pt x="2434" y="1098"/>
                </a:lnTo>
                <a:lnTo>
                  <a:pt x="2398" y="1116"/>
                </a:lnTo>
                <a:lnTo>
                  <a:pt x="2364" y="1084"/>
                </a:lnTo>
                <a:lnTo>
                  <a:pt x="2333" y="1073"/>
                </a:lnTo>
                <a:lnTo>
                  <a:pt x="2311" y="991"/>
                </a:lnTo>
                <a:lnTo>
                  <a:pt x="2273" y="943"/>
                </a:lnTo>
                <a:lnTo>
                  <a:pt x="2208" y="945"/>
                </a:lnTo>
                <a:lnTo>
                  <a:pt x="2177" y="991"/>
                </a:lnTo>
                <a:lnTo>
                  <a:pt x="2175" y="1116"/>
                </a:lnTo>
                <a:lnTo>
                  <a:pt x="2111" y="1179"/>
                </a:lnTo>
                <a:lnTo>
                  <a:pt x="2010" y="1179"/>
                </a:lnTo>
                <a:lnTo>
                  <a:pt x="1967" y="1142"/>
                </a:lnTo>
                <a:lnTo>
                  <a:pt x="1917" y="1141"/>
                </a:lnTo>
                <a:lnTo>
                  <a:pt x="1814" y="1144"/>
                </a:lnTo>
                <a:lnTo>
                  <a:pt x="1741" y="1105"/>
                </a:lnTo>
                <a:lnTo>
                  <a:pt x="1655" y="1080"/>
                </a:lnTo>
                <a:lnTo>
                  <a:pt x="1517" y="1053"/>
                </a:lnTo>
                <a:lnTo>
                  <a:pt x="1430" y="977"/>
                </a:lnTo>
                <a:lnTo>
                  <a:pt x="1352" y="951"/>
                </a:lnTo>
                <a:lnTo>
                  <a:pt x="1370" y="888"/>
                </a:lnTo>
                <a:lnTo>
                  <a:pt x="1383" y="808"/>
                </a:lnTo>
                <a:lnTo>
                  <a:pt x="1331" y="738"/>
                </a:lnTo>
                <a:lnTo>
                  <a:pt x="1218" y="701"/>
                </a:lnTo>
                <a:lnTo>
                  <a:pt x="1135" y="608"/>
                </a:lnTo>
                <a:lnTo>
                  <a:pt x="1102" y="501"/>
                </a:lnTo>
                <a:lnTo>
                  <a:pt x="1118" y="441"/>
                </a:lnTo>
                <a:lnTo>
                  <a:pt x="1176" y="419"/>
                </a:lnTo>
                <a:lnTo>
                  <a:pt x="1176" y="384"/>
                </a:lnTo>
                <a:lnTo>
                  <a:pt x="1135" y="333"/>
                </a:lnTo>
                <a:lnTo>
                  <a:pt x="1203" y="277"/>
                </a:lnTo>
                <a:lnTo>
                  <a:pt x="1252" y="196"/>
                </a:lnTo>
                <a:lnTo>
                  <a:pt x="1243" y="138"/>
                </a:lnTo>
                <a:lnTo>
                  <a:pt x="1158" y="98"/>
                </a:lnTo>
                <a:lnTo>
                  <a:pt x="1054" y="141"/>
                </a:lnTo>
                <a:lnTo>
                  <a:pt x="967" y="165"/>
                </a:lnTo>
                <a:lnTo>
                  <a:pt x="895" y="134"/>
                </a:lnTo>
                <a:lnTo>
                  <a:pt x="811" y="72"/>
                </a:lnTo>
                <a:lnTo>
                  <a:pt x="726" y="0"/>
                </a:lnTo>
                <a:lnTo>
                  <a:pt x="583" y="14"/>
                </a:lnTo>
                <a:lnTo>
                  <a:pt x="507" y="58"/>
                </a:lnTo>
                <a:lnTo>
                  <a:pt x="503" y="121"/>
                </a:lnTo>
                <a:lnTo>
                  <a:pt x="579" y="147"/>
                </a:lnTo>
                <a:lnTo>
                  <a:pt x="641" y="201"/>
                </a:lnTo>
                <a:lnTo>
                  <a:pt x="610" y="268"/>
                </a:lnTo>
                <a:close/>
              </a:path>
            </a:pathLst>
          </a:custGeom>
          <a:solidFill>
            <a:srgbClr val="FFCC00">
              <a:alpha val="61176"/>
            </a:srgbClr>
          </a:solidFill>
          <a:ln w="15875" cmpd="sng">
            <a:solidFill>
              <a:srgbClr val="003366"/>
            </a:solidFill>
            <a:prstDash val="solid"/>
            <a:round/>
            <a:headEnd/>
            <a:tailEnd/>
          </a:ln>
        </p:spPr>
        <p:txBody>
          <a:bodyPr/>
          <a:lstStyle/>
          <a:p>
            <a:endParaRPr lang="fr-FR"/>
          </a:p>
        </p:txBody>
      </p:sp>
      <p:sp>
        <p:nvSpPr>
          <p:cNvPr id="31748" name="Text Box 4"/>
          <p:cNvSpPr txBox="1">
            <a:spLocks noChangeArrowheads="1"/>
          </p:cNvSpPr>
          <p:nvPr/>
        </p:nvSpPr>
        <p:spPr bwMode="auto">
          <a:xfrm>
            <a:off x="2665413" y="2563813"/>
            <a:ext cx="1371600" cy="24447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NEW</a:t>
            </a:r>
            <a:r>
              <a:rPr lang="en-US" sz="1000">
                <a:solidFill>
                  <a:srgbClr val="003366"/>
                </a:solidFill>
                <a:latin typeface="Times New Roman" pitchFamily="18" charset="0"/>
                <a:ea typeface="PMingLiU" pitchFamily="18" charset="-120"/>
              </a:rPr>
              <a:t> </a:t>
            </a:r>
            <a:r>
              <a:rPr lang="en-US" sz="1000">
                <a:solidFill>
                  <a:srgbClr val="003366"/>
                </a:solidFill>
                <a:ea typeface="PMingLiU" pitchFamily="18" charset="-120"/>
              </a:rPr>
              <a:t>DELHI</a:t>
            </a:r>
            <a:endParaRPr lang="en-US" sz="800">
              <a:solidFill>
                <a:srgbClr val="003366"/>
              </a:solidFill>
              <a:latin typeface="Times New Roman" pitchFamily="18" charset="0"/>
              <a:ea typeface="PMingLiU" pitchFamily="18" charset="-120"/>
            </a:endParaRPr>
          </a:p>
        </p:txBody>
      </p:sp>
      <p:sp>
        <p:nvSpPr>
          <p:cNvPr id="31749" name="Text Box 5"/>
          <p:cNvSpPr txBox="1">
            <a:spLocks noChangeArrowheads="1"/>
          </p:cNvSpPr>
          <p:nvPr/>
        </p:nvSpPr>
        <p:spPr bwMode="auto">
          <a:xfrm>
            <a:off x="3040063" y="4510088"/>
            <a:ext cx="914400" cy="246062"/>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PAWANE</a:t>
            </a:r>
            <a:endParaRPr lang="en-US" sz="800">
              <a:solidFill>
                <a:srgbClr val="003366"/>
              </a:solidFill>
              <a:latin typeface="Times New Roman" pitchFamily="18" charset="0"/>
              <a:ea typeface="PMingLiU" pitchFamily="18" charset="-120"/>
            </a:endParaRPr>
          </a:p>
        </p:txBody>
      </p:sp>
      <p:sp>
        <p:nvSpPr>
          <p:cNvPr id="31750" name="Text Box 6"/>
          <p:cNvSpPr txBox="1">
            <a:spLocks noChangeArrowheads="1"/>
          </p:cNvSpPr>
          <p:nvPr/>
        </p:nvSpPr>
        <p:spPr bwMode="auto">
          <a:xfrm>
            <a:off x="2401888" y="3805238"/>
            <a:ext cx="1058862" cy="24447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BARODA</a:t>
            </a:r>
            <a:r>
              <a:rPr lang="en-US" sz="1000">
                <a:solidFill>
                  <a:srgbClr val="003366"/>
                </a:solidFill>
                <a:latin typeface="Times New Roman" pitchFamily="18" charset="0"/>
                <a:ea typeface="PMingLiU" pitchFamily="18" charset="-120"/>
              </a:rPr>
              <a:t>      </a:t>
            </a:r>
            <a:endParaRPr lang="en-US" sz="700">
              <a:solidFill>
                <a:srgbClr val="003366"/>
              </a:solidFill>
              <a:latin typeface="Times New Roman" pitchFamily="18" charset="0"/>
              <a:ea typeface="PMingLiU" pitchFamily="18" charset="-120"/>
            </a:endParaRPr>
          </a:p>
        </p:txBody>
      </p:sp>
      <p:sp>
        <p:nvSpPr>
          <p:cNvPr id="31751" name="Text Box 7"/>
          <p:cNvSpPr txBox="1">
            <a:spLocks noChangeArrowheads="1"/>
          </p:cNvSpPr>
          <p:nvPr/>
        </p:nvSpPr>
        <p:spPr bwMode="auto">
          <a:xfrm>
            <a:off x="2674938" y="4324350"/>
            <a:ext cx="1143000" cy="24447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MUMBAI</a:t>
            </a:r>
            <a:r>
              <a:rPr lang="en-US" sz="1000">
                <a:solidFill>
                  <a:srgbClr val="003366"/>
                </a:solidFill>
                <a:latin typeface="Times New Roman" pitchFamily="18" charset="0"/>
                <a:ea typeface="PMingLiU" pitchFamily="18" charset="-120"/>
              </a:rPr>
              <a:t>       </a:t>
            </a:r>
            <a:endParaRPr lang="en-US" sz="700">
              <a:solidFill>
                <a:srgbClr val="003366"/>
              </a:solidFill>
              <a:latin typeface="Times New Roman" pitchFamily="18" charset="0"/>
              <a:ea typeface="PMingLiU" pitchFamily="18" charset="-120"/>
            </a:endParaRPr>
          </a:p>
        </p:txBody>
      </p:sp>
      <p:sp>
        <p:nvSpPr>
          <p:cNvPr id="31752" name="Text Box 8"/>
          <p:cNvSpPr txBox="1">
            <a:spLocks noChangeArrowheads="1"/>
          </p:cNvSpPr>
          <p:nvPr/>
        </p:nvSpPr>
        <p:spPr bwMode="auto">
          <a:xfrm>
            <a:off x="2811463" y="4691063"/>
            <a:ext cx="1752600" cy="274637"/>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PUNE</a:t>
            </a:r>
            <a:r>
              <a:rPr lang="en-US" sz="1200">
                <a:solidFill>
                  <a:srgbClr val="003366"/>
                </a:solidFill>
                <a:ea typeface="PMingLiU" pitchFamily="18" charset="-120"/>
              </a:rPr>
              <a:t>     </a:t>
            </a:r>
            <a:endParaRPr lang="en-US" sz="800">
              <a:solidFill>
                <a:srgbClr val="003366"/>
              </a:solidFill>
              <a:ea typeface="PMingLiU" pitchFamily="18" charset="-120"/>
            </a:endParaRPr>
          </a:p>
        </p:txBody>
      </p:sp>
      <p:sp>
        <p:nvSpPr>
          <p:cNvPr id="31753" name="Text Box 9"/>
          <p:cNvSpPr txBox="1">
            <a:spLocks noChangeArrowheads="1"/>
          </p:cNvSpPr>
          <p:nvPr/>
        </p:nvSpPr>
        <p:spPr bwMode="auto">
          <a:xfrm>
            <a:off x="2874963" y="5083175"/>
            <a:ext cx="863600" cy="39687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KARAD/ </a:t>
            </a:r>
          </a:p>
          <a:p>
            <a:r>
              <a:rPr lang="en-US" sz="1000">
                <a:solidFill>
                  <a:srgbClr val="003366"/>
                </a:solidFill>
                <a:ea typeface="PMingLiU" pitchFamily="18" charset="-120"/>
              </a:rPr>
              <a:t>ATIT</a:t>
            </a:r>
            <a:r>
              <a:rPr lang="en-US" sz="1000">
                <a:solidFill>
                  <a:srgbClr val="003366"/>
                </a:solidFill>
                <a:latin typeface="Times New Roman" pitchFamily="18" charset="0"/>
                <a:ea typeface="PMingLiU" pitchFamily="18" charset="-120"/>
              </a:rPr>
              <a:t>  </a:t>
            </a:r>
            <a:endParaRPr lang="en-US" sz="700">
              <a:solidFill>
                <a:srgbClr val="003366"/>
              </a:solidFill>
              <a:latin typeface="Times New Roman" pitchFamily="18" charset="0"/>
              <a:ea typeface="PMingLiU" pitchFamily="18" charset="-120"/>
            </a:endParaRPr>
          </a:p>
        </p:txBody>
      </p:sp>
      <p:sp>
        <p:nvSpPr>
          <p:cNvPr id="31754" name="Text Box 10"/>
          <p:cNvSpPr txBox="1">
            <a:spLocks noChangeArrowheads="1"/>
          </p:cNvSpPr>
          <p:nvPr/>
        </p:nvSpPr>
        <p:spPr bwMode="auto">
          <a:xfrm>
            <a:off x="3270250" y="5672138"/>
            <a:ext cx="1039813" cy="246062"/>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CHENNAI</a:t>
            </a:r>
            <a:r>
              <a:rPr lang="en-US" sz="1000">
                <a:solidFill>
                  <a:srgbClr val="003366"/>
                </a:solidFill>
                <a:latin typeface="Times New Roman" pitchFamily="18" charset="0"/>
                <a:ea typeface="PMingLiU" pitchFamily="18" charset="-120"/>
              </a:rPr>
              <a:t> </a:t>
            </a:r>
            <a:endParaRPr lang="en-US" sz="700">
              <a:solidFill>
                <a:srgbClr val="003366"/>
              </a:solidFill>
              <a:latin typeface="Times New Roman" pitchFamily="18" charset="0"/>
              <a:ea typeface="PMingLiU" pitchFamily="18" charset="-120"/>
            </a:endParaRPr>
          </a:p>
        </p:txBody>
      </p:sp>
      <p:pic>
        <p:nvPicPr>
          <p:cNvPr id="31755" name="Picture 11"/>
          <p:cNvPicPr>
            <a:picLocks noChangeAspect="1" noChangeArrowheads="1"/>
          </p:cNvPicPr>
          <p:nvPr/>
        </p:nvPicPr>
        <p:blipFill>
          <a:blip r:embed="rId4" cstate="print"/>
          <a:srcRect/>
          <a:stretch>
            <a:fillRect/>
          </a:stretch>
        </p:blipFill>
        <p:spPr bwMode="auto">
          <a:xfrm>
            <a:off x="460375" y="2813050"/>
            <a:ext cx="1073150" cy="174625"/>
          </a:xfrm>
          <a:prstGeom prst="rect">
            <a:avLst/>
          </a:prstGeom>
          <a:noFill/>
          <a:ln w="12700">
            <a:noFill/>
            <a:miter lim="800000"/>
            <a:headEnd type="none" w="sm" len="sm"/>
            <a:tailEnd type="none" w="sm" len="sm"/>
          </a:ln>
        </p:spPr>
      </p:pic>
      <p:pic>
        <p:nvPicPr>
          <p:cNvPr id="31756" name="Picture 12"/>
          <p:cNvPicPr>
            <a:picLocks noChangeAspect="1" noChangeArrowheads="1"/>
          </p:cNvPicPr>
          <p:nvPr/>
        </p:nvPicPr>
        <p:blipFill>
          <a:blip r:embed="rId5" cstate="print"/>
          <a:srcRect/>
          <a:stretch>
            <a:fillRect/>
          </a:stretch>
        </p:blipFill>
        <p:spPr bwMode="auto">
          <a:xfrm>
            <a:off x="639763" y="3898900"/>
            <a:ext cx="890587" cy="219075"/>
          </a:xfrm>
          <a:prstGeom prst="rect">
            <a:avLst/>
          </a:prstGeom>
          <a:noFill/>
          <a:ln w="9525">
            <a:noFill/>
            <a:miter lim="800000"/>
            <a:headEnd/>
            <a:tailEnd/>
          </a:ln>
        </p:spPr>
      </p:pic>
      <p:pic>
        <p:nvPicPr>
          <p:cNvPr id="31757" name="Picture 13"/>
          <p:cNvPicPr>
            <a:picLocks noChangeAspect="1" noChangeArrowheads="1"/>
          </p:cNvPicPr>
          <p:nvPr/>
        </p:nvPicPr>
        <p:blipFill>
          <a:blip r:embed="rId6" cstate="print"/>
          <a:srcRect/>
          <a:stretch>
            <a:fillRect/>
          </a:stretch>
        </p:blipFill>
        <p:spPr bwMode="auto">
          <a:xfrm>
            <a:off x="508000" y="4327525"/>
            <a:ext cx="877888" cy="130175"/>
          </a:xfrm>
          <a:prstGeom prst="rect">
            <a:avLst/>
          </a:prstGeom>
          <a:noFill/>
          <a:ln w="9525">
            <a:noFill/>
            <a:miter lim="800000"/>
            <a:headEnd/>
            <a:tailEnd/>
          </a:ln>
        </p:spPr>
      </p:pic>
      <p:pic>
        <p:nvPicPr>
          <p:cNvPr id="31758" name="Picture 14"/>
          <p:cNvPicPr>
            <a:picLocks noChangeAspect="1" noChangeArrowheads="1"/>
          </p:cNvPicPr>
          <p:nvPr/>
        </p:nvPicPr>
        <p:blipFill>
          <a:blip r:embed="rId7" cstate="print"/>
          <a:srcRect/>
          <a:stretch>
            <a:fillRect/>
          </a:stretch>
        </p:blipFill>
        <p:spPr bwMode="auto">
          <a:xfrm>
            <a:off x="1071563" y="5880100"/>
            <a:ext cx="1042987" cy="193675"/>
          </a:xfrm>
          <a:prstGeom prst="rect">
            <a:avLst/>
          </a:prstGeom>
          <a:noFill/>
          <a:ln w="9525">
            <a:noFill/>
            <a:miter lim="800000"/>
            <a:headEnd/>
            <a:tailEnd/>
          </a:ln>
        </p:spPr>
      </p:pic>
      <p:pic>
        <p:nvPicPr>
          <p:cNvPr id="31759" name="Picture 15"/>
          <p:cNvPicPr>
            <a:picLocks noChangeAspect="1" noChangeArrowheads="1"/>
          </p:cNvPicPr>
          <p:nvPr/>
        </p:nvPicPr>
        <p:blipFill>
          <a:blip r:embed="rId8" cstate="print"/>
          <a:srcRect/>
          <a:stretch>
            <a:fillRect/>
          </a:stretch>
        </p:blipFill>
        <p:spPr bwMode="auto">
          <a:xfrm>
            <a:off x="4752975" y="5727700"/>
            <a:ext cx="539750" cy="244475"/>
          </a:xfrm>
          <a:prstGeom prst="rect">
            <a:avLst/>
          </a:prstGeom>
          <a:noFill/>
          <a:ln w="9525">
            <a:noFill/>
            <a:miter lim="800000"/>
            <a:headEnd/>
            <a:tailEnd/>
          </a:ln>
        </p:spPr>
      </p:pic>
      <p:pic>
        <p:nvPicPr>
          <p:cNvPr id="31760" name="Picture 16"/>
          <p:cNvPicPr>
            <a:picLocks noChangeAspect="1" noChangeArrowheads="1"/>
          </p:cNvPicPr>
          <p:nvPr/>
        </p:nvPicPr>
        <p:blipFill>
          <a:blip r:embed="rId9" cstate="print"/>
          <a:srcRect/>
          <a:stretch>
            <a:fillRect/>
          </a:stretch>
        </p:blipFill>
        <p:spPr bwMode="auto">
          <a:xfrm>
            <a:off x="4651375" y="6048375"/>
            <a:ext cx="660400" cy="488950"/>
          </a:xfrm>
          <a:prstGeom prst="rect">
            <a:avLst/>
          </a:prstGeom>
          <a:noFill/>
          <a:ln w="9525">
            <a:noFill/>
            <a:miter lim="800000"/>
            <a:headEnd/>
            <a:tailEnd/>
          </a:ln>
        </p:spPr>
      </p:pic>
      <p:sp>
        <p:nvSpPr>
          <p:cNvPr id="31761" name="WordArt 17"/>
          <p:cNvSpPr>
            <a:spLocks noChangeArrowheads="1" noChangeShapeType="1" noTextEdit="1"/>
          </p:cNvSpPr>
          <p:nvPr/>
        </p:nvSpPr>
        <p:spPr bwMode="auto">
          <a:xfrm>
            <a:off x="4186238" y="6529388"/>
            <a:ext cx="511175" cy="111125"/>
          </a:xfrm>
          <a:prstGeom prst="rect">
            <a:avLst/>
          </a:prstGeom>
        </p:spPr>
        <p:txBody>
          <a:bodyPr wrap="none" fromWordArt="1">
            <a:prstTxWarp prst="textPlain">
              <a:avLst>
                <a:gd name="adj" fmla="val 50000"/>
              </a:avLst>
            </a:prstTxWarp>
          </a:bodyPr>
          <a:lstStyle/>
          <a:p>
            <a:pPr algn="ctr"/>
            <a:r>
              <a:rPr lang="fr-FR" sz="3600" kern="10" spc="-360">
                <a:ln w="9525">
                  <a:solidFill>
                    <a:srgbClr val="000000"/>
                  </a:solidFill>
                  <a:round/>
                  <a:headEnd/>
                  <a:tailEnd/>
                </a:ln>
                <a:solidFill>
                  <a:srgbClr val="FF0000"/>
                </a:solidFill>
                <a:latin typeface="Arial Black"/>
              </a:rPr>
              <a:t>FISHER</a:t>
            </a:r>
          </a:p>
        </p:txBody>
      </p:sp>
      <p:sp>
        <p:nvSpPr>
          <p:cNvPr id="31762" name="Line 18"/>
          <p:cNvSpPr>
            <a:spLocks noChangeShapeType="1"/>
          </p:cNvSpPr>
          <p:nvPr/>
        </p:nvSpPr>
        <p:spPr bwMode="auto">
          <a:xfrm flipV="1">
            <a:off x="1371600" y="4722813"/>
            <a:ext cx="1647825" cy="371475"/>
          </a:xfrm>
          <a:prstGeom prst="line">
            <a:avLst/>
          </a:prstGeom>
          <a:noFill/>
          <a:ln w="12700">
            <a:solidFill>
              <a:srgbClr val="003366"/>
            </a:solidFill>
            <a:round/>
            <a:headEnd/>
            <a:tailEnd/>
          </a:ln>
        </p:spPr>
        <p:txBody>
          <a:bodyPr>
            <a:spAutoFit/>
          </a:bodyPr>
          <a:lstStyle/>
          <a:p>
            <a:endParaRPr lang="fr-FR"/>
          </a:p>
        </p:txBody>
      </p:sp>
      <p:sp>
        <p:nvSpPr>
          <p:cNvPr id="31763" name="Line 19"/>
          <p:cNvSpPr>
            <a:spLocks noChangeShapeType="1"/>
          </p:cNvSpPr>
          <p:nvPr/>
        </p:nvSpPr>
        <p:spPr bwMode="auto">
          <a:xfrm flipH="1">
            <a:off x="1484313" y="5078413"/>
            <a:ext cx="1566862" cy="787400"/>
          </a:xfrm>
          <a:prstGeom prst="line">
            <a:avLst/>
          </a:prstGeom>
          <a:noFill/>
          <a:ln w="12700">
            <a:solidFill>
              <a:srgbClr val="003366"/>
            </a:solidFill>
            <a:round/>
            <a:headEnd/>
            <a:tailEnd/>
          </a:ln>
        </p:spPr>
        <p:txBody>
          <a:bodyPr>
            <a:spAutoFit/>
          </a:bodyPr>
          <a:lstStyle/>
          <a:p>
            <a:endParaRPr lang="fr-FR"/>
          </a:p>
        </p:txBody>
      </p:sp>
      <p:sp>
        <p:nvSpPr>
          <p:cNvPr id="31764" name="Line 20"/>
          <p:cNvSpPr>
            <a:spLocks noChangeShapeType="1"/>
          </p:cNvSpPr>
          <p:nvPr/>
        </p:nvSpPr>
        <p:spPr bwMode="auto">
          <a:xfrm>
            <a:off x="1368425" y="4197350"/>
            <a:ext cx="1441450" cy="388938"/>
          </a:xfrm>
          <a:prstGeom prst="line">
            <a:avLst/>
          </a:prstGeom>
          <a:noFill/>
          <a:ln w="9525">
            <a:solidFill>
              <a:srgbClr val="003366"/>
            </a:solidFill>
            <a:round/>
            <a:headEnd/>
            <a:tailEnd/>
          </a:ln>
        </p:spPr>
        <p:txBody>
          <a:bodyPr/>
          <a:lstStyle/>
          <a:p>
            <a:endParaRPr lang="fr-FR"/>
          </a:p>
        </p:txBody>
      </p:sp>
      <p:sp>
        <p:nvSpPr>
          <p:cNvPr id="31765" name="Line 21"/>
          <p:cNvSpPr>
            <a:spLocks noChangeShapeType="1"/>
          </p:cNvSpPr>
          <p:nvPr/>
        </p:nvSpPr>
        <p:spPr bwMode="auto">
          <a:xfrm>
            <a:off x="1328738" y="3651250"/>
            <a:ext cx="1719262" cy="935038"/>
          </a:xfrm>
          <a:prstGeom prst="line">
            <a:avLst/>
          </a:prstGeom>
          <a:noFill/>
          <a:ln w="9525">
            <a:solidFill>
              <a:srgbClr val="003366"/>
            </a:solidFill>
            <a:round/>
            <a:headEnd/>
            <a:tailEnd/>
          </a:ln>
        </p:spPr>
        <p:txBody>
          <a:bodyPr/>
          <a:lstStyle/>
          <a:p>
            <a:endParaRPr lang="fr-FR"/>
          </a:p>
        </p:txBody>
      </p:sp>
      <p:sp>
        <p:nvSpPr>
          <p:cNvPr id="31766" name="Line 22"/>
          <p:cNvSpPr>
            <a:spLocks noChangeShapeType="1"/>
          </p:cNvSpPr>
          <p:nvPr/>
        </p:nvSpPr>
        <p:spPr bwMode="auto">
          <a:xfrm>
            <a:off x="1323975" y="3035300"/>
            <a:ext cx="1117600" cy="855663"/>
          </a:xfrm>
          <a:prstGeom prst="line">
            <a:avLst/>
          </a:prstGeom>
          <a:noFill/>
          <a:ln w="9525">
            <a:solidFill>
              <a:srgbClr val="003366"/>
            </a:solidFill>
            <a:round/>
            <a:headEnd/>
            <a:tailEnd/>
          </a:ln>
        </p:spPr>
        <p:txBody>
          <a:bodyPr/>
          <a:lstStyle/>
          <a:p>
            <a:endParaRPr lang="fr-FR"/>
          </a:p>
        </p:txBody>
      </p:sp>
      <p:sp>
        <p:nvSpPr>
          <p:cNvPr id="31767" name="Line 23"/>
          <p:cNvSpPr>
            <a:spLocks noChangeShapeType="1"/>
          </p:cNvSpPr>
          <p:nvPr/>
        </p:nvSpPr>
        <p:spPr bwMode="auto">
          <a:xfrm>
            <a:off x="4002088" y="5732463"/>
            <a:ext cx="593725" cy="596900"/>
          </a:xfrm>
          <a:prstGeom prst="line">
            <a:avLst/>
          </a:prstGeom>
          <a:noFill/>
          <a:ln w="9525">
            <a:solidFill>
              <a:srgbClr val="003366"/>
            </a:solidFill>
            <a:round/>
            <a:headEnd/>
            <a:tailEnd/>
          </a:ln>
        </p:spPr>
        <p:txBody>
          <a:bodyPr/>
          <a:lstStyle/>
          <a:p>
            <a:endParaRPr lang="fr-FR"/>
          </a:p>
        </p:txBody>
      </p:sp>
      <p:pic>
        <p:nvPicPr>
          <p:cNvPr id="31768" name="Picture 24"/>
          <p:cNvPicPr>
            <a:picLocks noChangeAspect="1" noChangeArrowheads="1"/>
          </p:cNvPicPr>
          <p:nvPr/>
        </p:nvPicPr>
        <p:blipFill>
          <a:blip r:embed="rId10" cstate="print"/>
          <a:srcRect/>
          <a:stretch>
            <a:fillRect/>
          </a:stretch>
        </p:blipFill>
        <p:spPr bwMode="auto">
          <a:xfrm>
            <a:off x="5157788" y="1700213"/>
            <a:ext cx="590550" cy="195262"/>
          </a:xfrm>
          <a:prstGeom prst="rect">
            <a:avLst/>
          </a:prstGeom>
          <a:noFill/>
          <a:ln w="9525">
            <a:noFill/>
            <a:miter lim="800000"/>
            <a:headEnd/>
            <a:tailEnd/>
          </a:ln>
        </p:spPr>
      </p:pic>
      <p:pic>
        <p:nvPicPr>
          <p:cNvPr id="31769" name="Picture 25"/>
          <p:cNvPicPr>
            <a:picLocks noChangeAspect="1" noChangeArrowheads="1"/>
          </p:cNvPicPr>
          <p:nvPr/>
        </p:nvPicPr>
        <p:blipFill>
          <a:blip r:embed="rId11" cstate="print"/>
          <a:srcRect/>
          <a:stretch>
            <a:fillRect/>
          </a:stretch>
        </p:blipFill>
        <p:spPr bwMode="auto">
          <a:xfrm>
            <a:off x="565150" y="5003800"/>
            <a:ext cx="744538" cy="204788"/>
          </a:xfrm>
          <a:prstGeom prst="rect">
            <a:avLst/>
          </a:prstGeom>
          <a:noFill/>
          <a:ln w="9525">
            <a:noFill/>
            <a:miter lim="800000"/>
            <a:headEnd/>
            <a:tailEnd/>
          </a:ln>
        </p:spPr>
      </p:pic>
      <p:sp>
        <p:nvSpPr>
          <p:cNvPr id="31770" name="Text Box 26"/>
          <p:cNvSpPr txBox="1">
            <a:spLocks noChangeArrowheads="1"/>
          </p:cNvSpPr>
          <p:nvPr/>
        </p:nvSpPr>
        <p:spPr bwMode="auto">
          <a:xfrm>
            <a:off x="3128963" y="2295525"/>
            <a:ext cx="327025" cy="366713"/>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sp>
        <p:nvSpPr>
          <p:cNvPr id="31771" name="Text Box 27"/>
          <p:cNvSpPr txBox="1">
            <a:spLocks noChangeArrowheads="1"/>
          </p:cNvSpPr>
          <p:nvPr/>
        </p:nvSpPr>
        <p:spPr bwMode="auto">
          <a:xfrm>
            <a:off x="2308225" y="3695700"/>
            <a:ext cx="327025" cy="366713"/>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sp>
        <p:nvSpPr>
          <p:cNvPr id="31772" name="Text Box 29"/>
          <p:cNvSpPr txBox="1">
            <a:spLocks noChangeArrowheads="1"/>
          </p:cNvSpPr>
          <p:nvPr/>
        </p:nvSpPr>
        <p:spPr bwMode="auto">
          <a:xfrm>
            <a:off x="2670175" y="4406900"/>
            <a:ext cx="327025" cy="366713"/>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sp>
        <p:nvSpPr>
          <p:cNvPr id="31773" name="Text Box 30"/>
          <p:cNvSpPr txBox="1">
            <a:spLocks noChangeArrowheads="1"/>
          </p:cNvSpPr>
          <p:nvPr/>
        </p:nvSpPr>
        <p:spPr bwMode="auto">
          <a:xfrm>
            <a:off x="2865438" y="4567238"/>
            <a:ext cx="312737" cy="336550"/>
          </a:xfrm>
          <a:prstGeom prst="rect">
            <a:avLst/>
          </a:prstGeom>
          <a:noFill/>
          <a:ln w="12700">
            <a:noFill/>
            <a:prstDash val="sysDot"/>
            <a:miter lim="800000"/>
            <a:headEnd/>
            <a:tailEnd/>
          </a:ln>
        </p:spPr>
        <p:txBody>
          <a:bodyPr wrap="none">
            <a:spAutoFit/>
          </a:bodyPr>
          <a:lstStyle/>
          <a:p>
            <a:pPr>
              <a:buFontTx/>
              <a:buChar char="•"/>
            </a:pPr>
            <a:r>
              <a:rPr lang="en-US" sz="1600">
                <a:solidFill>
                  <a:srgbClr val="003366"/>
                </a:solidFill>
                <a:ea typeface="PMingLiU" pitchFamily="18" charset="-120"/>
              </a:rPr>
              <a:t> </a:t>
            </a:r>
          </a:p>
        </p:txBody>
      </p:sp>
      <p:sp>
        <p:nvSpPr>
          <p:cNvPr id="31774" name="Text Box 31"/>
          <p:cNvSpPr txBox="1">
            <a:spLocks noChangeArrowheads="1"/>
          </p:cNvSpPr>
          <p:nvPr/>
        </p:nvSpPr>
        <p:spPr bwMode="auto">
          <a:xfrm>
            <a:off x="2916238" y="4922838"/>
            <a:ext cx="312737" cy="336550"/>
          </a:xfrm>
          <a:prstGeom prst="rect">
            <a:avLst/>
          </a:prstGeom>
          <a:noFill/>
          <a:ln w="12700">
            <a:noFill/>
            <a:prstDash val="sysDot"/>
            <a:miter lim="800000"/>
            <a:headEnd/>
            <a:tailEnd/>
          </a:ln>
        </p:spPr>
        <p:txBody>
          <a:bodyPr wrap="none">
            <a:spAutoFit/>
          </a:bodyPr>
          <a:lstStyle/>
          <a:p>
            <a:pPr>
              <a:buFontTx/>
              <a:buChar char="•"/>
            </a:pPr>
            <a:r>
              <a:rPr lang="en-US" sz="1600">
                <a:solidFill>
                  <a:srgbClr val="003366"/>
                </a:solidFill>
                <a:ea typeface="PMingLiU" pitchFamily="18" charset="-120"/>
              </a:rPr>
              <a:t> </a:t>
            </a:r>
          </a:p>
        </p:txBody>
      </p:sp>
      <p:sp>
        <p:nvSpPr>
          <p:cNvPr id="31775" name="Text Box 32"/>
          <p:cNvSpPr txBox="1">
            <a:spLocks noChangeArrowheads="1"/>
          </p:cNvSpPr>
          <p:nvPr/>
        </p:nvSpPr>
        <p:spPr bwMode="auto">
          <a:xfrm>
            <a:off x="3881438" y="5545138"/>
            <a:ext cx="487362" cy="366712"/>
          </a:xfrm>
          <a:prstGeom prst="rect">
            <a:avLst/>
          </a:prstGeom>
          <a:noFill/>
          <a:ln w="12700">
            <a:noFill/>
            <a:prstDash val="sysDot"/>
            <a:miter lim="800000"/>
            <a:headEnd/>
            <a:tailEnd/>
          </a:ln>
        </p:spPr>
        <p:txBody>
          <a:bodyPr>
            <a:spAutoFit/>
          </a:bodyPr>
          <a:lstStyle/>
          <a:p>
            <a:pPr>
              <a:buFontTx/>
              <a:buChar char="•"/>
            </a:pPr>
            <a:r>
              <a:rPr lang="en-US" sz="1800">
                <a:solidFill>
                  <a:srgbClr val="003366"/>
                </a:solidFill>
                <a:ea typeface="PMingLiU" pitchFamily="18" charset="-120"/>
              </a:rPr>
              <a:t> </a:t>
            </a:r>
          </a:p>
        </p:txBody>
      </p:sp>
      <p:sp>
        <p:nvSpPr>
          <p:cNvPr id="31776" name="Line 33"/>
          <p:cNvSpPr>
            <a:spLocks noChangeShapeType="1"/>
          </p:cNvSpPr>
          <p:nvPr/>
        </p:nvSpPr>
        <p:spPr bwMode="auto">
          <a:xfrm>
            <a:off x="1330325" y="4483100"/>
            <a:ext cx="1487488" cy="111125"/>
          </a:xfrm>
          <a:prstGeom prst="line">
            <a:avLst/>
          </a:prstGeom>
          <a:noFill/>
          <a:ln w="9525">
            <a:solidFill>
              <a:srgbClr val="003366"/>
            </a:solidFill>
            <a:round/>
            <a:headEnd/>
            <a:tailEnd/>
          </a:ln>
        </p:spPr>
        <p:txBody>
          <a:bodyPr/>
          <a:lstStyle/>
          <a:p>
            <a:endParaRPr lang="fr-FR"/>
          </a:p>
        </p:txBody>
      </p:sp>
      <p:sp>
        <p:nvSpPr>
          <p:cNvPr id="31777" name="Line 34"/>
          <p:cNvSpPr>
            <a:spLocks noChangeShapeType="1"/>
          </p:cNvSpPr>
          <p:nvPr/>
        </p:nvSpPr>
        <p:spPr bwMode="auto">
          <a:xfrm flipV="1">
            <a:off x="982663" y="4733925"/>
            <a:ext cx="2019300" cy="690563"/>
          </a:xfrm>
          <a:prstGeom prst="line">
            <a:avLst/>
          </a:prstGeom>
          <a:noFill/>
          <a:ln w="12700">
            <a:solidFill>
              <a:srgbClr val="003366"/>
            </a:solidFill>
            <a:round/>
            <a:headEnd/>
            <a:tailEnd/>
          </a:ln>
        </p:spPr>
        <p:txBody>
          <a:bodyPr>
            <a:spAutoFit/>
          </a:bodyPr>
          <a:lstStyle/>
          <a:p>
            <a:endParaRPr lang="fr-FR"/>
          </a:p>
        </p:txBody>
      </p:sp>
      <p:sp>
        <p:nvSpPr>
          <p:cNvPr id="31778" name="Line 36"/>
          <p:cNvSpPr>
            <a:spLocks noChangeShapeType="1"/>
          </p:cNvSpPr>
          <p:nvPr/>
        </p:nvSpPr>
        <p:spPr bwMode="auto">
          <a:xfrm>
            <a:off x="1625600" y="5713413"/>
            <a:ext cx="0" cy="0"/>
          </a:xfrm>
          <a:prstGeom prst="line">
            <a:avLst/>
          </a:prstGeom>
          <a:noFill/>
          <a:ln w="12700">
            <a:solidFill>
              <a:schemeClr val="tx1"/>
            </a:solidFill>
            <a:prstDash val="sysDot"/>
            <a:round/>
            <a:headEnd/>
            <a:tailEnd/>
          </a:ln>
        </p:spPr>
        <p:txBody>
          <a:bodyPr/>
          <a:lstStyle/>
          <a:p>
            <a:endParaRPr lang="fr-FR"/>
          </a:p>
        </p:txBody>
      </p:sp>
      <p:sp>
        <p:nvSpPr>
          <p:cNvPr id="31779" name="Line 37"/>
          <p:cNvSpPr>
            <a:spLocks noChangeShapeType="1"/>
          </p:cNvSpPr>
          <p:nvPr/>
        </p:nvSpPr>
        <p:spPr bwMode="auto">
          <a:xfrm flipH="1">
            <a:off x="1201738" y="4716463"/>
            <a:ext cx="1797050" cy="876300"/>
          </a:xfrm>
          <a:prstGeom prst="line">
            <a:avLst/>
          </a:prstGeom>
          <a:noFill/>
          <a:ln w="12700">
            <a:solidFill>
              <a:srgbClr val="003366"/>
            </a:solidFill>
            <a:round/>
            <a:headEnd/>
            <a:tailEnd/>
          </a:ln>
        </p:spPr>
        <p:txBody>
          <a:bodyPr/>
          <a:lstStyle/>
          <a:p>
            <a:endParaRPr lang="fr-FR"/>
          </a:p>
        </p:txBody>
      </p:sp>
      <p:sp>
        <p:nvSpPr>
          <p:cNvPr id="31780" name="Text Box 38"/>
          <p:cNvSpPr txBox="1">
            <a:spLocks noChangeArrowheads="1"/>
          </p:cNvSpPr>
          <p:nvPr/>
        </p:nvSpPr>
        <p:spPr bwMode="auto">
          <a:xfrm>
            <a:off x="2976563" y="2216150"/>
            <a:ext cx="184150" cy="366713"/>
          </a:xfrm>
          <a:prstGeom prst="rect">
            <a:avLst/>
          </a:prstGeom>
          <a:noFill/>
          <a:ln w="12700">
            <a:noFill/>
            <a:prstDash val="sysDot"/>
            <a:miter lim="800000"/>
            <a:headEnd/>
            <a:tailEnd/>
          </a:ln>
        </p:spPr>
        <p:txBody>
          <a:bodyPr wrap="none">
            <a:spAutoFit/>
          </a:bodyPr>
          <a:lstStyle/>
          <a:p>
            <a:endParaRPr lang="es-CL" sz="1800">
              <a:solidFill>
                <a:srgbClr val="003366"/>
              </a:solidFill>
              <a:ea typeface="PMingLiU" pitchFamily="18" charset="-120"/>
            </a:endParaRPr>
          </a:p>
        </p:txBody>
      </p:sp>
      <p:sp>
        <p:nvSpPr>
          <p:cNvPr id="31781" name="Text Box 39"/>
          <p:cNvSpPr txBox="1">
            <a:spLocks noChangeArrowheads="1"/>
          </p:cNvSpPr>
          <p:nvPr/>
        </p:nvSpPr>
        <p:spPr bwMode="auto">
          <a:xfrm>
            <a:off x="2955925" y="2165350"/>
            <a:ext cx="327025" cy="366713"/>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sp>
        <p:nvSpPr>
          <p:cNvPr id="31782" name="Text Box 40"/>
          <p:cNvSpPr txBox="1">
            <a:spLocks noChangeArrowheads="1"/>
          </p:cNvSpPr>
          <p:nvPr/>
        </p:nvSpPr>
        <p:spPr bwMode="auto">
          <a:xfrm>
            <a:off x="2859088" y="2082800"/>
            <a:ext cx="1371600" cy="24447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MOHALI</a:t>
            </a:r>
            <a:endParaRPr lang="en-US" sz="800">
              <a:solidFill>
                <a:srgbClr val="003366"/>
              </a:solidFill>
              <a:latin typeface="Times New Roman" pitchFamily="18" charset="0"/>
              <a:ea typeface="PMingLiU" pitchFamily="18" charset="-120"/>
            </a:endParaRPr>
          </a:p>
        </p:txBody>
      </p:sp>
      <p:sp>
        <p:nvSpPr>
          <p:cNvPr id="31783" name="Line 43"/>
          <p:cNvSpPr>
            <a:spLocks noChangeShapeType="1"/>
          </p:cNvSpPr>
          <p:nvPr/>
        </p:nvSpPr>
        <p:spPr bwMode="auto">
          <a:xfrm flipV="1">
            <a:off x="3255963" y="1895475"/>
            <a:ext cx="1944687" cy="590550"/>
          </a:xfrm>
          <a:prstGeom prst="line">
            <a:avLst/>
          </a:prstGeom>
          <a:noFill/>
          <a:ln w="12700">
            <a:solidFill>
              <a:srgbClr val="003366"/>
            </a:solidFill>
            <a:round/>
            <a:headEnd/>
            <a:tailEnd/>
          </a:ln>
        </p:spPr>
        <p:txBody>
          <a:bodyPr/>
          <a:lstStyle/>
          <a:p>
            <a:endParaRPr lang="fr-FR"/>
          </a:p>
        </p:txBody>
      </p:sp>
      <p:sp>
        <p:nvSpPr>
          <p:cNvPr id="31784" name="Line 44"/>
          <p:cNvSpPr>
            <a:spLocks noChangeShapeType="1"/>
          </p:cNvSpPr>
          <p:nvPr/>
        </p:nvSpPr>
        <p:spPr bwMode="auto">
          <a:xfrm flipH="1">
            <a:off x="3241675" y="1838325"/>
            <a:ext cx="1117600" cy="647700"/>
          </a:xfrm>
          <a:prstGeom prst="line">
            <a:avLst/>
          </a:prstGeom>
          <a:noFill/>
          <a:ln w="12700">
            <a:solidFill>
              <a:srgbClr val="003366"/>
            </a:solidFill>
            <a:round/>
            <a:headEnd/>
            <a:tailEnd/>
          </a:ln>
        </p:spPr>
        <p:txBody>
          <a:bodyPr/>
          <a:lstStyle/>
          <a:p>
            <a:endParaRPr lang="fr-FR"/>
          </a:p>
        </p:txBody>
      </p:sp>
      <p:sp>
        <p:nvSpPr>
          <p:cNvPr id="31785" name="Line 45"/>
          <p:cNvSpPr>
            <a:spLocks noChangeShapeType="1"/>
          </p:cNvSpPr>
          <p:nvPr/>
        </p:nvSpPr>
        <p:spPr bwMode="auto">
          <a:xfrm flipH="1" flipV="1">
            <a:off x="1731963" y="2332038"/>
            <a:ext cx="1362075" cy="12700"/>
          </a:xfrm>
          <a:prstGeom prst="line">
            <a:avLst/>
          </a:prstGeom>
          <a:noFill/>
          <a:ln w="12700">
            <a:solidFill>
              <a:srgbClr val="003366"/>
            </a:solidFill>
            <a:round/>
            <a:headEnd/>
            <a:tailEnd/>
          </a:ln>
        </p:spPr>
        <p:txBody>
          <a:bodyPr/>
          <a:lstStyle/>
          <a:p>
            <a:endParaRPr lang="fr-FR"/>
          </a:p>
        </p:txBody>
      </p:sp>
      <p:pic>
        <p:nvPicPr>
          <p:cNvPr id="31786" name="Picture 46" descr="Rosemount_Tank_Gauging_blue"/>
          <p:cNvPicPr>
            <a:picLocks noChangeAspect="1" noChangeArrowheads="1"/>
          </p:cNvPicPr>
          <p:nvPr/>
        </p:nvPicPr>
        <p:blipFill>
          <a:blip r:embed="rId12" cstate="print"/>
          <a:srcRect/>
          <a:stretch>
            <a:fillRect/>
          </a:stretch>
        </p:blipFill>
        <p:spPr bwMode="auto">
          <a:xfrm>
            <a:off x="487363" y="4618038"/>
            <a:ext cx="795337" cy="255587"/>
          </a:xfrm>
          <a:prstGeom prst="rect">
            <a:avLst/>
          </a:prstGeom>
          <a:noFill/>
          <a:ln w="9525">
            <a:noFill/>
            <a:miter lim="800000"/>
            <a:headEnd/>
            <a:tailEnd/>
          </a:ln>
        </p:spPr>
      </p:pic>
      <p:sp>
        <p:nvSpPr>
          <p:cNvPr id="31787" name="Line 47"/>
          <p:cNvSpPr>
            <a:spLocks noChangeShapeType="1"/>
          </p:cNvSpPr>
          <p:nvPr/>
        </p:nvSpPr>
        <p:spPr bwMode="auto">
          <a:xfrm flipV="1">
            <a:off x="1306513" y="4719638"/>
            <a:ext cx="1709737" cy="96837"/>
          </a:xfrm>
          <a:prstGeom prst="line">
            <a:avLst/>
          </a:prstGeom>
          <a:noFill/>
          <a:ln w="12700">
            <a:solidFill>
              <a:srgbClr val="003366"/>
            </a:solidFill>
            <a:round/>
            <a:headEnd/>
            <a:tailEnd/>
          </a:ln>
        </p:spPr>
        <p:txBody>
          <a:bodyPr>
            <a:spAutoFit/>
          </a:bodyPr>
          <a:lstStyle/>
          <a:p>
            <a:endParaRPr lang="fr-FR"/>
          </a:p>
        </p:txBody>
      </p:sp>
      <p:sp>
        <p:nvSpPr>
          <p:cNvPr id="31788" name="Line 48"/>
          <p:cNvSpPr>
            <a:spLocks noChangeShapeType="1"/>
          </p:cNvSpPr>
          <p:nvPr/>
        </p:nvSpPr>
        <p:spPr bwMode="auto">
          <a:xfrm>
            <a:off x="4010025" y="5741988"/>
            <a:ext cx="646113" cy="92075"/>
          </a:xfrm>
          <a:prstGeom prst="line">
            <a:avLst/>
          </a:prstGeom>
          <a:noFill/>
          <a:ln w="9525">
            <a:solidFill>
              <a:srgbClr val="003366"/>
            </a:solidFill>
            <a:round/>
            <a:headEnd/>
            <a:tailEnd/>
          </a:ln>
        </p:spPr>
        <p:txBody>
          <a:bodyPr/>
          <a:lstStyle/>
          <a:p>
            <a:endParaRPr lang="fr-FR"/>
          </a:p>
        </p:txBody>
      </p:sp>
      <p:sp>
        <p:nvSpPr>
          <p:cNvPr id="31789" name="Line 49"/>
          <p:cNvSpPr>
            <a:spLocks noChangeShapeType="1"/>
          </p:cNvSpPr>
          <p:nvPr/>
        </p:nvSpPr>
        <p:spPr bwMode="auto">
          <a:xfrm flipV="1">
            <a:off x="4027488" y="5556250"/>
            <a:ext cx="642937" cy="174625"/>
          </a:xfrm>
          <a:prstGeom prst="line">
            <a:avLst/>
          </a:prstGeom>
          <a:noFill/>
          <a:ln w="9525">
            <a:solidFill>
              <a:srgbClr val="003366"/>
            </a:solidFill>
            <a:round/>
            <a:headEnd/>
            <a:tailEnd/>
          </a:ln>
        </p:spPr>
        <p:txBody>
          <a:bodyPr/>
          <a:lstStyle/>
          <a:p>
            <a:endParaRPr lang="fr-FR"/>
          </a:p>
        </p:txBody>
      </p:sp>
      <p:sp>
        <p:nvSpPr>
          <p:cNvPr id="31790" name="Line 50"/>
          <p:cNvSpPr>
            <a:spLocks noChangeShapeType="1"/>
          </p:cNvSpPr>
          <p:nvPr/>
        </p:nvSpPr>
        <p:spPr bwMode="auto">
          <a:xfrm>
            <a:off x="4005263" y="5819775"/>
            <a:ext cx="203200" cy="623888"/>
          </a:xfrm>
          <a:prstGeom prst="line">
            <a:avLst/>
          </a:prstGeom>
          <a:noFill/>
          <a:ln w="9525">
            <a:solidFill>
              <a:srgbClr val="003366"/>
            </a:solidFill>
            <a:round/>
            <a:headEnd/>
            <a:tailEnd/>
          </a:ln>
        </p:spPr>
        <p:txBody>
          <a:bodyPr/>
          <a:lstStyle/>
          <a:p>
            <a:endParaRPr lang="fr-FR"/>
          </a:p>
        </p:txBody>
      </p:sp>
      <p:pic>
        <p:nvPicPr>
          <p:cNvPr id="31791" name="Picture 51"/>
          <p:cNvPicPr>
            <a:picLocks noChangeAspect="1" noChangeArrowheads="1"/>
          </p:cNvPicPr>
          <p:nvPr/>
        </p:nvPicPr>
        <p:blipFill>
          <a:blip r:embed="rId13" cstate="print"/>
          <a:srcRect/>
          <a:stretch>
            <a:fillRect/>
          </a:stretch>
        </p:blipFill>
        <p:spPr bwMode="auto">
          <a:xfrm>
            <a:off x="530225" y="3170238"/>
            <a:ext cx="912813" cy="608012"/>
          </a:xfrm>
          <a:prstGeom prst="rect">
            <a:avLst/>
          </a:prstGeom>
          <a:noFill/>
          <a:ln w="9525">
            <a:noFill/>
            <a:miter lim="800000"/>
            <a:headEnd/>
            <a:tailEnd/>
          </a:ln>
        </p:spPr>
      </p:pic>
      <p:sp>
        <p:nvSpPr>
          <p:cNvPr id="31792" name="Text Box 52"/>
          <p:cNvSpPr txBox="1">
            <a:spLocks noChangeArrowheads="1"/>
          </p:cNvSpPr>
          <p:nvPr/>
        </p:nvSpPr>
        <p:spPr bwMode="auto">
          <a:xfrm>
            <a:off x="3386138" y="4835525"/>
            <a:ext cx="327025" cy="366713"/>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sp>
        <p:nvSpPr>
          <p:cNvPr id="31793" name="Text Box 53"/>
          <p:cNvSpPr txBox="1">
            <a:spLocks noChangeArrowheads="1"/>
          </p:cNvSpPr>
          <p:nvPr/>
        </p:nvSpPr>
        <p:spPr bwMode="auto">
          <a:xfrm>
            <a:off x="3297238" y="4751388"/>
            <a:ext cx="1752600" cy="274637"/>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HYDERABAD</a:t>
            </a:r>
            <a:r>
              <a:rPr lang="en-US" sz="1200">
                <a:solidFill>
                  <a:srgbClr val="003366"/>
                </a:solidFill>
                <a:ea typeface="PMingLiU" pitchFamily="18" charset="-120"/>
              </a:rPr>
              <a:t>     </a:t>
            </a:r>
            <a:endParaRPr lang="en-US" sz="800">
              <a:solidFill>
                <a:srgbClr val="003366"/>
              </a:solidFill>
              <a:ea typeface="PMingLiU" pitchFamily="18" charset="-120"/>
            </a:endParaRPr>
          </a:p>
        </p:txBody>
      </p:sp>
      <p:sp>
        <p:nvSpPr>
          <p:cNvPr id="31794" name="Line 54"/>
          <p:cNvSpPr>
            <a:spLocks noChangeShapeType="1"/>
          </p:cNvSpPr>
          <p:nvPr/>
        </p:nvSpPr>
        <p:spPr bwMode="auto">
          <a:xfrm>
            <a:off x="3511550" y="5029200"/>
            <a:ext cx="1112838" cy="158750"/>
          </a:xfrm>
          <a:prstGeom prst="line">
            <a:avLst/>
          </a:prstGeom>
          <a:noFill/>
          <a:ln w="12700">
            <a:solidFill>
              <a:srgbClr val="003366"/>
            </a:solidFill>
            <a:round/>
            <a:headEnd/>
            <a:tailEnd/>
          </a:ln>
        </p:spPr>
        <p:txBody>
          <a:bodyPr>
            <a:spAutoFit/>
          </a:bodyPr>
          <a:lstStyle/>
          <a:p>
            <a:endParaRPr lang="fr-FR"/>
          </a:p>
        </p:txBody>
      </p:sp>
      <p:sp>
        <p:nvSpPr>
          <p:cNvPr id="31795" name="Text Box 55"/>
          <p:cNvSpPr txBox="1">
            <a:spLocks noChangeArrowheads="1"/>
          </p:cNvSpPr>
          <p:nvPr/>
        </p:nvSpPr>
        <p:spPr bwMode="auto">
          <a:xfrm>
            <a:off x="4621213" y="5057775"/>
            <a:ext cx="1371600" cy="24447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ECP</a:t>
            </a:r>
            <a:endParaRPr lang="en-US" sz="800">
              <a:solidFill>
                <a:srgbClr val="003366"/>
              </a:solidFill>
              <a:latin typeface="Times New Roman" pitchFamily="18" charset="0"/>
              <a:ea typeface="PMingLiU" pitchFamily="18" charset="-120"/>
            </a:endParaRPr>
          </a:p>
        </p:txBody>
      </p:sp>
      <p:sp>
        <p:nvSpPr>
          <p:cNvPr id="31796" name="Line 56"/>
          <p:cNvSpPr>
            <a:spLocks noChangeShapeType="1"/>
          </p:cNvSpPr>
          <p:nvPr/>
        </p:nvSpPr>
        <p:spPr bwMode="auto">
          <a:xfrm>
            <a:off x="3271838" y="2473325"/>
            <a:ext cx="1135062" cy="3175"/>
          </a:xfrm>
          <a:prstGeom prst="line">
            <a:avLst/>
          </a:prstGeom>
          <a:noFill/>
          <a:ln w="12700">
            <a:solidFill>
              <a:srgbClr val="003366"/>
            </a:solidFill>
            <a:round/>
            <a:headEnd/>
            <a:tailEnd/>
          </a:ln>
        </p:spPr>
        <p:txBody>
          <a:bodyPr/>
          <a:lstStyle/>
          <a:p>
            <a:endParaRPr lang="fr-FR"/>
          </a:p>
        </p:txBody>
      </p:sp>
      <p:sp>
        <p:nvSpPr>
          <p:cNvPr id="31797" name="Text Box 57"/>
          <p:cNvSpPr txBox="1">
            <a:spLocks noChangeArrowheads="1"/>
          </p:cNvSpPr>
          <p:nvPr/>
        </p:nvSpPr>
        <p:spPr bwMode="auto">
          <a:xfrm>
            <a:off x="4330700" y="2365375"/>
            <a:ext cx="719138" cy="244475"/>
          </a:xfrm>
          <a:prstGeom prst="rect">
            <a:avLst/>
          </a:prstGeom>
          <a:noFill/>
          <a:ln w="12700">
            <a:noFill/>
            <a:prstDash val="sysDot"/>
            <a:miter lim="800000"/>
            <a:headEnd/>
            <a:tailEnd/>
          </a:ln>
        </p:spPr>
        <p:txBody>
          <a:bodyPr wrap="none">
            <a:spAutoFit/>
          </a:bodyPr>
          <a:lstStyle/>
          <a:p>
            <a:r>
              <a:rPr lang="en-US" sz="1000">
                <a:solidFill>
                  <a:srgbClr val="003366"/>
                </a:solidFill>
                <a:ea typeface="PMingLiU" pitchFamily="18" charset="-120"/>
              </a:rPr>
              <a:t>PWS IEC</a:t>
            </a:r>
          </a:p>
        </p:txBody>
      </p:sp>
      <p:sp>
        <p:nvSpPr>
          <p:cNvPr id="31798" name="Text Box 58"/>
          <p:cNvSpPr txBox="1">
            <a:spLocks noChangeArrowheads="1"/>
          </p:cNvSpPr>
          <p:nvPr/>
        </p:nvSpPr>
        <p:spPr bwMode="auto">
          <a:xfrm>
            <a:off x="3309938" y="5360988"/>
            <a:ext cx="1189037" cy="277812"/>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BANGALORE</a:t>
            </a:r>
            <a:r>
              <a:rPr lang="en-US" sz="1200">
                <a:solidFill>
                  <a:srgbClr val="003366"/>
                </a:solidFill>
                <a:ea typeface="PMingLiU" pitchFamily="18" charset="-120"/>
              </a:rPr>
              <a:t>    </a:t>
            </a:r>
            <a:endParaRPr lang="en-US" sz="800">
              <a:solidFill>
                <a:srgbClr val="003366"/>
              </a:solidFill>
              <a:ea typeface="PMingLiU" pitchFamily="18" charset="-120"/>
            </a:endParaRPr>
          </a:p>
        </p:txBody>
      </p:sp>
      <p:sp>
        <p:nvSpPr>
          <p:cNvPr id="31799" name="Text Box 59"/>
          <p:cNvSpPr txBox="1">
            <a:spLocks noChangeArrowheads="1"/>
          </p:cNvSpPr>
          <p:nvPr/>
        </p:nvSpPr>
        <p:spPr bwMode="auto">
          <a:xfrm>
            <a:off x="3406775" y="5272088"/>
            <a:ext cx="327025" cy="366712"/>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sp>
        <p:nvSpPr>
          <p:cNvPr id="31800" name="Line 60"/>
          <p:cNvSpPr>
            <a:spLocks noChangeShapeType="1"/>
          </p:cNvSpPr>
          <p:nvPr/>
        </p:nvSpPr>
        <p:spPr bwMode="auto">
          <a:xfrm flipH="1">
            <a:off x="2266950" y="5443538"/>
            <a:ext cx="1285875" cy="709612"/>
          </a:xfrm>
          <a:prstGeom prst="line">
            <a:avLst/>
          </a:prstGeom>
          <a:noFill/>
          <a:ln w="12700">
            <a:solidFill>
              <a:srgbClr val="003366"/>
            </a:solidFill>
            <a:round/>
            <a:headEnd/>
            <a:tailEnd/>
          </a:ln>
        </p:spPr>
        <p:txBody>
          <a:bodyPr>
            <a:spAutoFit/>
          </a:bodyPr>
          <a:lstStyle/>
          <a:p>
            <a:endParaRPr lang="fr-FR"/>
          </a:p>
        </p:txBody>
      </p:sp>
      <p:grpSp>
        <p:nvGrpSpPr>
          <p:cNvPr id="31801" name="Group 61"/>
          <p:cNvGrpSpPr>
            <a:grpSpLocks/>
          </p:cNvGrpSpPr>
          <p:nvPr/>
        </p:nvGrpSpPr>
        <p:grpSpPr bwMode="auto">
          <a:xfrm>
            <a:off x="1693863" y="6180138"/>
            <a:ext cx="1092200" cy="420687"/>
            <a:chOff x="1334" y="3724"/>
            <a:chExt cx="826" cy="334"/>
          </a:xfrm>
        </p:grpSpPr>
        <p:sp>
          <p:nvSpPr>
            <p:cNvPr id="31814" name="Text Box 62"/>
            <p:cNvSpPr txBox="1">
              <a:spLocks noChangeArrowheads="1"/>
            </p:cNvSpPr>
            <p:nvPr/>
          </p:nvSpPr>
          <p:spPr bwMode="auto">
            <a:xfrm>
              <a:off x="1334" y="3840"/>
              <a:ext cx="826" cy="218"/>
            </a:xfrm>
            <a:prstGeom prst="rect">
              <a:avLst/>
            </a:prstGeom>
            <a:noFill/>
            <a:ln w="9525">
              <a:noFill/>
              <a:miter lim="800000"/>
              <a:headEnd/>
              <a:tailEnd/>
            </a:ln>
          </p:spPr>
          <p:txBody>
            <a:bodyPr>
              <a:spAutoFit/>
            </a:bodyPr>
            <a:lstStyle/>
            <a:p>
              <a:pPr algn="ctr" eaLnBrk="1" hangingPunct="1"/>
              <a:r>
                <a:rPr lang="en-US" sz="1200">
                  <a:solidFill>
                    <a:srgbClr val="000099"/>
                  </a:solidFill>
                  <a:ea typeface="PMingLiU" pitchFamily="18" charset="-120"/>
                </a:rPr>
                <a:t>TRIDENT</a:t>
              </a:r>
            </a:p>
          </p:txBody>
        </p:sp>
        <p:pic>
          <p:nvPicPr>
            <p:cNvPr id="31815" name="Picture 63"/>
            <p:cNvPicPr>
              <a:picLocks noChangeAspect="1" noChangeArrowheads="1"/>
            </p:cNvPicPr>
            <p:nvPr/>
          </p:nvPicPr>
          <p:blipFill>
            <a:blip r:embed="rId14" cstate="print"/>
            <a:srcRect/>
            <a:stretch>
              <a:fillRect/>
            </a:stretch>
          </p:blipFill>
          <p:spPr bwMode="auto">
            <a:xfrm>
              <a:off x="1470" y="3724"/>
              <a:ext cx="498" cy="164"/>
            </a:xfrm>
            <a:prstGeom prst="rect">
              <a:avLst/>
            </a:prstGeom>
            <a:noFill/>
            <a:ln w="9525">
              <a:noFill/>
              <a:miter lim="800000"/>
              <a:headEnd/>
              <a:tailEnd/>
            </a:ln>
          </p:spPr>
        </p:pic>
      </p:grpSp>
      <p:sp>
        <p:nvSpPr>
          <p:cNvPr id="31802" name="Text Box 64"/>
          <p:cNvSpPr txBox="1">
            <a:spLocks noChangeArrowheads="1"/>
          </p:cNvSpPr>
          <p:nvPr/>
        </p:nvSpPr>
        <p:spPr bwMode="auto">
          <a:xfrm>
            <a:off x="3352800" y="5205413"/>
            <a:ext cx="312738" cy="336550"/>
          </a:xfrm>
          <a:prstGeom prst="rect">
            <a:avLst/>
          </a:prstGeom>
          <a:noFill/>
          <a:ln w="12700">
            <a:noFill/>
            <a:prstDash val="sysDot"/>
            <a:miter lim="800000"/>
            <a:headEnd/>
            <a:tailEnd/>
          </a:ln>
        </p:spPr>
        <p:txBody>
          <a:bodyPr wrap="none">
            <a:spAutoFit/>
          </a:bodyPr>
          <a:lstStyle/>
          <a:p>
            <a:pPr>
              <a:buFontTx/>
              <a:buChar char="•"/>
            </a:pPr>
            <a:r>
              <a:rPr lang="en-US" sz="1600">
                <a:solidFill>
                  <a:srgbClr val="003366"/>
                </a:solidFill>
                <a:ea typeface="PMingLiU" pitchFamily="18" charset="-120"/>
              </a:rPr>
              <a:t> </a:t>
            </a:r>
          </a:p>
        </p:txBody>
      </p:sp>
      <p:sp>
        <p:nvSpPr>
          <p:cNvPr id="31803" name="Line 65"/>
          <p:cNvSpPr>
            <a:spLocks noChangeShapeType="1"/>
          </p:cNvSpPr>
          <p:nvPr/>
        </p:nvSpPr>
        <p:spPr bwMode="auto">
          <a:xfrm flipH="1">
            <a:off x="2276475" y="5357813"/>
            <a:ext cx="1204913" cy="804862"/>
          </a:xfrm>
          <a:prstGeom prst="line">
            <a:avLst/>
          </a:prstGeom>
          <a:noFill/>
          <a:ln w="12700">
            <a:solidFill>
              <a:srgbClr val="003366"/>
            </a:solidFill>
            <a:round/>
            <a:headEnd/>
            <a:tailEnd/>
          </a:ln>
        </p:spPr>
        <p:txBody>
          <a:bodyPr>
            <a:spAutoFit/>
          </a:bodyPr>
          <a:lstStyle/>
          <a:p>
            <a:endParaRPr lang="fr-FR"/>
          </a:p>
        </p:txBody>
      </p:sp>
      <p:sp>
        <p:nvSpPr>
          <p:cNvPr id="31804" name="Text Box 66"/>
          <p:cNvSpPr txBox="1">
            <a:spLocks noChangeArrowheads="1"/>
          </p:cNvSpPr>
          <p:nvPr/>
        </p:nvSpPr>
        <p:spPr bwMode="auto">
          <a:xfrm>
            <a:off x="3429000" y="5181600"/>
            <a:ext cx="708025" cy="276225"/>
          </a:xfrm>
          <a:prstGeom prst="rect">
            <a:avLst/>
          </a:prstGeom>
          <a:noFill/>
          <a:ln w="9525">
            <a:noFill/>
            <a:miter lim="800000"/>
            <a:headEnd/>
            <a:tailEnd/>
          </a:ln>
        </p:spPr>
        <p:txBody>
          <a:bodyPr>
            <a:spAutoFit/>
          </a:bodyPr>
          <a:lstStyle/>
          <a:p>
            <a:r>
              <a:rPr lang="en-US" sz="1000">
                <a:solidFill>
                  <a:srgbClr val="003366"/>
                </a:solidFill>
                <a:ea typeface="PMingLiU" pitchFamily="18" charset="-120"/>
              </a:rPr>
              <a:t>HUBLI</a:t>
            </a:r>
            <a:r>
              <a:rPr lang="en-US" sz="1200">
                <a:solidFill>
                  <a:srgbClr val="003366"/>
                </a:solidFill>
                <a:ea typeface="PMingLiU" pitchFamily="18" charset="-120"/>
              </a:rPr>
              <a:t> </a:t>
            </a:r>
            <a:endParaRPr lang="en-US" sz="800">
              <a:solidFill>
                <a:srgbClr val="003366"/>
              </a:solidFill>
              <a:ea typeface="PMingLiU" pitchFamily="18" charset="-120"/>
            </a:endParaRPr>
          </a:p>
        </p:txBody>
      </p:sp>
      <p:sp>
        <p:nvSpPr>
          <p:cNvPr id="158787" name="Rectangle 67"/>
          <p:cNvSpPr>
            <a:spLocks noGrp="1" noChangeArrowheads="1"/>
          </p:cNvSpPr>
          <p:nvPr>
            <p:ph type="title"/>
          </p:nvPr>
        </p:nvSpPr>
        <p:spPr/>
        <p:txBody>
          <a:bodyPr/>
          <a:lstStyle/>
          <a:p>
            <a:pPr>
              <a:defRPr/>
            </a:pPr>
            <a:r>
              <a:rPr lang="en-US" sz="2800" dirty="0"/>
              <a:t>Emerson’s Presence in India</a:t>
            </a:r>
          </a:p>
        </p:txBody>
      </p:sp>
      <p:sp>
        <p:nvSpPr>
          <p:cNvPr id="31806" name="Rectangle 68"/>
          <p:cNvSpPr>
            <a:spLocks noChangeArrowheads="1"/>
          </p:cNvSpPr>
          <p:nvPr/>
        </p:nvSpPr>
        <p:spPr bwMode="auto">
          <a:xfrm>
            <a:off x="5710238" y="3648075"/>
            <a:ext cx="3305175" cy="3043238"/>
          </a:xfrm>
          <a:prstGeom prst="rect">
            <a:avLst/>
          </a:prstGeom>
          <a:solidFill>
            <a:schemeClr val="tx1"/>
          </a:solidFill>
          <a:ln w="9525">
            <a:noFill/>
            <a:miter lim="800000"/>
            <a:headEnd/>
            <a:tailEnd/>
          </a:ln>
        </p:spPr>
        <p:txBody>
          <a:bodyPr/>
          <a:lstStyle/>
          <a:p>
            <a:pPr marL="342900" indent="-342900">
              <a:spcBef>
                <a:spcPct val="30000"/>
              </a:spcBef>
              <a:spcAft>
                <a:spcPct val="30000"/>
              </a:spcAft>
              <a:buClr>
                <a:schemeClr val="bg2"/>
              </a:buClr>
              <a:buSzPct val="60000"/>
              <a:buFont typeface="Wingdings" pitchFamily="2" charset="2"/>
              <a:buNone/>
            </a:pPr>
            <a:r>
              <a:rPr lang="en-US" sz="1600" b="1" u="sng">
                <a:solidFill>
                  <a:srgbClr val="FF9900"/>
                </a:solidFill>
              </a:rPr>
              <a:t>APSCO Engaged Sites</a:t>
            </a:r>
            <a:endParaRPr lang="en-US" sz="1600" b="1">
              <a:solidFill>
                <a:srgbClr val="FF9900"/>
              </a:solidFill>
            </a:endParaRP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Emerson Network Power , Thane</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Emerson Process Management, Pawane</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Emerson Climate Technology, Atit</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Leroy Somer, Noida</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ASCO India, Chennai</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Trident Powercraft Pvt Ltd, Bangalore</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Fisher Regulators</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Fisher Valves</a:t>
            </a:r>
          </a:p>
          <a:p>
            <a:pPr marL="342900" indent="-342900">
              <a:spcBef>
                <a:spcPct val="30000"/>
              </a:spcBef>
              <a:spcAft>
                <a:spcPct val="30000"/>
              </a:spcAft>
              <a:buClr>
                <a:schemeClr val="bg2"/>
              </a:buClr>
              <a:buSzPct val="60000"/>
              <a:buFont typeface="Wingdings" pitchFamily="2" charset="2"/>
              <a:buNone/>
            </a:pPr>
            <a:r>
              <a:rPr lang="en-US" sz="1200">
                <a:solidFill>
                  <a:srgbClr val="FF9900"/>
                </a:solidFill>
              </a:rPr>
              <a:t>EDEC, EEEC </a:t>
            </a:r>
            <a:endParaRPr lang="en-US" sz="1000">
              <a:solidFill>
                <a:srgbClr val="FF9900"/>
              </a:solidFill>
            </a:endParaRPr>
          </a:p>
        </p:txBody>
      </p:sp>
      <p:sp>
        <p:nvSpPr>
          <p:cNvPr id="31807" name="Line 37"/>
          <p:cNvSpPr>
            <a:spLocks noChangeShapeType="1"/>
          </p:cNvSpPr>
          <p:nvPr/>
        </p:nvSpPr>
        <p:spPr bwMode="auto">
          <a:xfrm flipH="1">
            <a:off x="1016000" y="4724400"/>
            <a:ext cx="1974850" cy="1125538"/>
          </a:xfrm>
          <a:prstGeom prst="line">
            <a:avLst/>
          </a:prstGeom>
          <a:noFill/>
          <a:ln w="12700">
            <a:solidFill>
              <a:srgbClr val="003366"/>
            </a:solidFill>
            <a:round/>
            <a:headEnd/>
            <a:tailEnd/>
          </a:ln>
        </p:spPr>
        <p:txBody>
          <a:bodyPr/>
          <a:lstStyle/>
          <a:p>
            <a:endParaRPr lang="fr-FR"/>
          </a:p>
        </p:txBody>
      </p:sp>
      <p:sp>
        <p:nvSpPr>
          <p:cNvPr id="31808" name="Text Box 28"/>
          <p:cNvSpPr txBox="1">
            <a:spLocks noChangeArrowheads="1"/>
          </p:cNvSpPr>
          <p:nvPr/>
        </p:nvSpPr>
        <p:spPr bwMode="auto">
          <a:xfrm>
            <a:off x="2938463" y="4457700"/>
            <a:ext cx="327025" cy="366713"/>
          </a:xfrm>
          <a:prstGeom prst="rect">
            <a:avLst/>
          </a:prstGeom>
          <a:noFill/>
          <a:ln w="12700">
            <a:noFill/>
            <a:prstDash val="sysDot"/>
            <a:miter lim="800000"/>
            <a:headEnd/>
            <a:tailEnd/>
          </a:ln>
        </p:spPr>
        <p:txBody>
          <a:bodyPr wrap="none">
            <a:spAutoFit/>
          </a:bodyPr>
          <a:lstStyle/>
          <a:p>
            <a:pPr>
              <a:buFontTx/>
              <a:buChar char="•"/>
            </a:pPr>
            <a:r>
              <a:rPr lang="en-US" sz="1800">
                <a:solidFill>
                  <a:srgbClr val="003366"/>
                </a:solidFill>
                <a:ea typeface="PMingLiU" pitchFamily="18" charset="-120"/>
              </a:rPr>
              <a:t> </a:t>
            </a:r>
          </a:p>
        </p:txBody>
      </p:sp>
      <p:pic>
        <p:nvPicPr>
          <p:cNvPr id="31809" name="Picture 2" descr="DB Power Electronics (Chloride India)"/>
          <p:cNvPicPr>
            <a:picLocks noChangeAspect="1" noChangeArrowheads="1"/>
          </p:cNvPicPr>
          <p:nvPr/>
        </p:nvPicPr>
        <p:blipFill>
          <a:blip r:embed="rId15" cstate="print"/>
          <a:srcRect/>
          <a:stretch>
            <a:fillRect/>
          </a:stretch>
        </p:blipFill>
        <p:spPr bwMode="auto">
          <a:xfrm>
            <a:off x="511175" y="5775325"/>
            <a:ext cx="527050" cy="465138"/>
          </a:xfrm>
          <a:prstGeom prst="rect">
            <a:avLst/>
          </a:prstGeom>
          <a:noFill/>
          <a:ln w="9525">
            <a:noFill/>
            <a:miter lim="800000"/>
            <a:headEnd/>
            <a:tailEnd/>
          </a:ln>
        </p:spPr>
      </p:pic>
      <p:pic>
        <p:nvPicPr>
          <p:cNvPr id="31810" name="Picture 73" descr="EEEC.JPG"/>
          <p:cNvPicPr>
            <a:picLocks noChangeAspect="1"/>
          </p:cNvPicPr>
          <p:nvPr/>
        </p:nvPicPr>
        <p:blipFill>
          <a:blip r:embed="rId16" cstate="print"/>
          <a:srcRect/>
          <a:stretch>
            <a:fillRect/>
          </a:stretch>
        </p:blipFill>
        <p:spPr bwMode="auto">
          <a:xfrm>
            <a:off x="581025" y="5434013"/>
            <a:ext cx="652463" cy="288925"/>
          </a:xfrm>
          <a:prstGeom prst="rect">
            <a:avLst/>
          </a:prstGeom>
          <a:noFill/>
          <a:ln w="9525">
            <a:noFill/>
            <a:miter lim="800000"/>
            <a:headEnd/>
            <a:tailEnd/>
          </a:ln>
        </p:spPr>
      </p:pic>
      <p:pic>
        <p:nvPicPr>
          <p:cNvPr id="31811" name="Picture 74" descr="EIC.JPG"/>
          <p:cNvPicPr>
            <a:picLocks noChangeAspect="1"/>
          </p:cNvPicPr>
          <p:nvPr/>
        </p:nvPicPr>
        <p:blipFill>
          <a:blip r:embed="rId17" cstate="print"/>
          <a:srcRect/>
          <a:stretch>
            <a:fillRect/>
          </a:stretch>
        </p:blipFill>
        <p:spPr bwMode="auto">
          <a:xfrm>
            <a:off x="465138" y="5192713"/>
            <a:ext cx="550862" cy="312737"/>
          </a:xfrm>
          <a:prstGeom prst="rect">
            <a:avLst/>
          </a:prstGeom>
          <a:noFill/>
          <a:ln w="9525">
            <a:noFill/>
            <a:miter lim="800000"/>
            <a:headEnd/>
            <a:tailEnd/>
          </a:ln>
        </p:spPr>
      </p:pic>
      <p:pic>
        <p:nvPicPr>
          <p:cNvPr id="31812" name="Picture 75" descr="FCEC.JPG"/>
          <p:cNvPicPr>
            <a:picLocks noChangeAspect="1"/>
          </p:cNvPicPr>
          <p:nvPr/>
        </p:nvPicPr>
        <p:blipFill>
          <a:blip r:embed="rId18" cstate="print"/>
          <a:srcRect/>
          <a:stretch>
            <a:fillRect/>
          </a:stretch>
        </p:blipFill>
        <p:spPr bwMode="auto">
          <a:xfrm>
            <a:off x="4627563" y="5246688"/>
            <a:ext cx="655637" cy="428625"/>
          </a:xfrm>
          <a:prstGeom prst="rect">
            <a:avLst/>
          </a:prstGeom>
          <a:noFill/>
          <a:ln w="9525">
            <a:noFill/>
            <a:miter lim="800000"/>
            <a:headEnd/>
            <a:tailEnd/>
          </a:ln>
        </p:spPr>
      </p:pic>
      <p:pic>
        <p:nvPicPr>
          <p:cNvPr id="31813" name="Picture 76" descr="EIC.JPG"/>
          <p:cNvPicPr>
            <a:picLocks noChangeAspect="1"/>
          </p:cNvPicPr>
          <p:nvPr/>
        </p:nvPicPr>
        <p:blipFill>
          <a:blip r:embed="rId17" cstate="print"/>
          <a:srcRect/>
          <a:stretch>
            <a:fillRect/>
          </a:stretch>
        </p:blipFill>
        <p:spPr bwMode="auto">
          <a:xfrm>
            <a:off x="1020763" y="2017713"/>
            <a:ext cx="684212" cy="37465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z="2800" smtClean="0"/>
              <a:t>Motor Market Update (Production Statistics)</a:t>
            </a:r>
          </a:p>
        </p:txBody>
      </p:sp>
      <p:sp>
        <p:nvSpPr>
          <p:cNvPr id="26627" name="Slide Number Placeholder 4"/>
          <p:cNvSpPr>
            <a:spLocks noGrp="1"/>
          </p:cNvSpPr>
          <p:nvPr>
            <p:ph type="sldNum" sz="quarter" idx="11"/>
          </p:nvPr>
        </p:nvSpPr>
        <p:spPr>
          <a:noFill/>
        </p:spPr>
        <p:txBody>
          <a:bodyPr/>
          <a:lstStyle/>
          <a:p>
            <a:fld id="{DD22D86E-FF69-4480-8C24-DF84A721A70F}" type="slidenum">
              <a:rPr lang="zh-TW" altLang="en-US" smtClean="0">
                <a:solidFill>
                  <a:srgbClr val="0F245F"/>
                </a:solidFill>
                <a:latin typeface="Arial" pitchFamily="34" charset="0"/>
                <a:ea typeface="PMingLiU" pitchFamily="18" charset="-120"/>
              </a:rPr>
              <a:pPr/>
              <a:t>13</a:t>
            </a:fld>
            <a:endParaRPr lang="en-US" altLang="zh-TW" smtClean="0">
              <a:solidFill>
                <a:srgbClr val="0F245F"/>
              </a:solidFill>
              <a:latin typeface="Arial" pitchFamily="34" charset="0"/>
              <a:ea typeface="PMingLiU" pitchFamily="18" charset="-120"/>
            </a:endParaRPr>
          </a:p>
        </p:txBody>
      </p:sp>
      <p:graphicFrame>
        <p:nvGraphicFramePr>
          <p:cNvPr id="8" name="Table 7"/>
          <p:cNvGraphicFramePr>
            <a:graphicFrameLocks noGrp="1"/>
          </p:cNvGraphicFramePr>
          <p:nvPr/>
        </p:nvGraphicFramePr>
        <p:xfrm>
          <a:off x="533400" y="4860925"/>
          <a:ext cx="6400800" cy="1798320"/>
        </p:xfrm>
        <a:graphic>
          <a:graphicData uri="http://schemas.openxmlformats.org/drawingml/2006/table">
            <a:tbl>
              <a:tblPr firstRow="1" bandRow="1">
                <a:tableStyleId>{00A15C55-8517-42AA-B614-E9B94910E393}</a:tableStyleId>
              </a:tblPr>
              <a:tblGrid>
                <a:gridCol w="1753642"/>
                <a:gridCol w="1402915"/>
                <a:gridCol w="3244243"/>
              </a:tblGrid>
              <a:tr h="359563">
                <a:tc>
                  <a:txBody>
                    <a:bodyPr/>
                    <a:lstStyle/>
                    <a:p>
                      <a:pPr algn="ctr"/>
                      <a:r>
                        <a:rPr lang="en-US" sz="1800" b="0" dirty="0" smtClean="0">
                          <a:solidFill>
                            <a:schemeClr val="tx1"/>
                          </a:solidFill>
                        </a:rPr>
                        <a:t>Ratings</a:t>
                      </a:r>
                      <a:endParaRPr lang="en-US" sz="1800" b="0" dirty="0">
                        <a:solidFill>
                          <a:schemeClr val="tx1"/>
                        </a:solidFill>
                      </a:endParaRPr>
                    </a:p>
                  </a:txBody>
                  <a:tcPr>
                    <a:solidFill>
                      <a:srgbClr val="FFFF99"/>
                    </a:solidFill>
                  </a:tcPr>
                </a:tc>
                <a:tc>
                  <a:txBody>
                    <a:bodyPr/>
                    <a:lstStyle/>
                    <a:p>
                      <a:pPr algn="ctr"/>
                      <a:r>
                        <a:rPr lang="en-US" sz="1800" b="0" dirty="0" smtClean="0">
                          <a:solidFill>
                            <a:schemeClr val="tx1"/>
                          </a:solidFill>
                        </a:rPr>
                        <a:t>% of total</a:t>
                      </a:r>
                      <a:endParaRPr lang="en-US" sz="1800" b="0" dirty="0">
                        <a:solidFill>
                          <a:schemeClr val="tx1"/>
                        </a:solidFill>
                      </a:endParaRPr>
                    </a:p>
                  </a:txBody>
                  <a:tcPr>
                    <a:solidFill>
                      <a:srgbClr val="FFFF99"/>
                    </a:solidFill>
                  </a:tcPr>
                </a:tc>
                <a:tc>
                  <a:txBody>
                    <a:bodyPr/>
                    <a:lstStyle/>
                    <a:p>
                      <a:pPr algn="ctr"/>
                      <a:r>
                        <a:rPr lang="en-US" sz="1800" b="0" dirty="0" smtClean="0">
                          <a:solidFill>
                            <a:schemeClr val="tx1"/>
                          </a:solidFill>
                        </a:rPr>
                        <a:t>Remarks</a:t>
                      </a:r>
                      <a:endParaRPr lang="en-US" sz="1800" b="0" dirty="0">
                        <a:solidFill>
                          <a:schemeClr val="tx1"/>
                        </a:solidFill>
                      </a:endParaRPr>
                    </a:p>
                  </a:txBody>
                  <a:tcPr>
                    <a:solidFill>
                      <a:srgbClr val="FFFF99"/>
                    </a:solidFill>
                  </a:tcPr>
                </a:tc>
              </a:tr>
              <a:tr h="253464">
                <a:tc>
                  <a:txBody>
                    <a:bodyPr/>
                    <a:lstStyle/>
                    <a:p>
                      <a:pPr algn="ctr"/>
                      <a:r>
                        <a:rPr lang="en-US" sz="1600" b="0" dirty="0" smtClean="0"/>
                        <a:t>&lt;</a:t>
                      </a:r>
                      <a:r>
                        <a:rPr lang="en-US" sz="1600" b="0" baseline="0" dirty="0" smtClean="0"/>
                        <a:t> </a:t>
                      </a:r>
                      <a:r>
                        <a:rPr lang="en-US" sz="1600" b="0" dirty="0" smtClean="0"/>
                        <a:t>7.5KW</a:t>
                      </a:r>
                      <a:endParaRPr lang="en-US" sz="1600" b="0" dirty="0"/>
                    </a:p>
                  </a:txBody>
                  <a:tcPr/>
                </a:tc>
                <a:tc>
                  <a:txBody>
                    <a:bodyPr/>
                    <a:lstStyle/>
                    <a:p>
                      <a:pPr algn="ctr"/>
                      <a:r>
                        <a:rPr lang="en-US" sz="1400" b="0" dirty="0" smtClean="0"/>
                        <a:t>28%</a:t>
                      </a:r>
                      <a:endParaRPr lang="en-US" sz="1400" b="0" dirty="0"/>
                    </a:p>
                  </a:txBody>
                  <a:tcPr/>
                </a:tc>
                <a:tc>
                  <a:txBody>
                    <a:bodyPr/>
                    <a:lstStyle/>
                    <a:p>
                      <a:r>
                        <a:rPr lang="en-US" sz="1400" b="0" dirty="0" smtClean="0"/>
                        <a:t>Dealer</a:t>
                      </a:r>
                      <a:r>
                        <a:rPr lang="en-US" sz="1400" b="0" baseline="0" dirty="0" smtClean="0"/>
                        <a:t> dominated. Strong competition</a:t>
                      </a:r>
                      <a:endParaRPr lang="en-US" sz="1400" b="0" dirty="0"/>
                    </a:p>
                  </a:txBody>
                  <a:tcPr/>
                </a:tc>
              </a:tr>
              <a:tr h="273634">
                <a:tc>
                  <a:txBody>
                    <a:bodyPr/>
                    <a:lstStyle/>
                    <a:p>
                      <a:pPr algn="ctr"/>
                      <a:r>
                        <a:rPr lang="en-US" sz="2000" b="0" dirty="0" smtClean="0"/>
                        <a:t>&gt;</a:t>
                      </a:r>
                      <a:r>
                        <a:rPr lang="en-US" sz="1600" b="0" dirty="0" smtClean="0"/>
                        <a:t>7.5KW-45KW</a:t>
                      </a:r>
                      <a:endParaRPr lang="en-US" sz="2000" b="0" dirty="0"/>
                    </a:p>
                  </a:txBody>
                  <a:tcPr>
                    <a:solidFill>
                      <a:schemeClr val="tx2">
                        <a:lumMod val="20000"/>
                        <a:lumOff val="80000"/>
                      </a:schemeClr>
                    </a:solidFill>
                  </a:tcPr>
                </a:tc>
                <a:tc>
                  <a:txBody>
                    <a:bodyPr/>
                    <a:lstStyle/>
                    <a:p>
                      <a:pPr algn="ctr"/>
                      <a:r>
                        <a:rPr lang="en-US" sz="1400" b="0" dirty="0" smtClean="0"/>
                        <a:t>28%</a:t>
                      </a:r>
                      <a:endParaRPr lang="en-US" sz="1400" b="0" dirty="0"/>
                    </a:p>
                  </a:txBody>
                  <a:tcPr>
                    <a:solidFill>
                      <a:schemeClr val="tx2">
                        <a:lumMod val="20000"/>
                        <a:lumOff val="80000"/>
                      </a:schemeClr>
                    </a:solidFill>
                  </a:tcPr>
                </a:tc>
                <a:tc>
                  <a:txBody>
                    <a:bodyPr/>
                    <a:lstStyle/>
                    <a:p>
                      <a:r>
                        <a:rPr lang="en-US" sz="1400" b="0" dirty="0" smtClean="0"/>
                        <a:t>OEM market</a:t>
                      </a:r>
                      <a:r>
                        <a:rPr lang="en-US" sz="1600" b="0" dirty="0" smtClean="0"/>
                        <a:t>.</a:t>
                      </a:r>
                      <a:endParaRPr lang="en-US" sz="1600" b="0" dirty="0"/>
                    </a:p>
                  </a:txBody>
                  <a:tcPr>
                    <a:solidFill>
                      <a:schemeClr val="tx2">
                        <a:lumMod val="20000"/>
                        <a:lumOff val="80000"/>
                      </a:schemeClr>
                    </a:solidFill>
                  </a:tcPr>
                </a:tc>
              </a:tr>
              <a:tr h="273634">
                <a:tc>
                  <a:txBody>
                    <a:bodyPr/>
                    <a:lstStyle/>
                    <a:p>
                      <a:pPr algn="ctr"/>
                      <a:r>
                        <a:rPr lang="en-US" sz="1600" b="0" dirty="0" smtClean="0"/>
                        <a:t>&gt;45KW-315KW</a:t>
                      </a:r>
                      <a:endParaRPr lang="en-US" sz="1600" b="0" dirty="0"/>
                    </a:p>
                  </a:txBody>
                  <a:tcPr/>
                </a:tc>
                <a:tc>
                  <a:txBody>
                    <a:bodyPr/>
                    <a:lstStyle/>
                    <a:p>
                      <a:pPr algn="ctr"/>
                      <a:r>
                        <a:rPr lang="en-US" sz="1400" b="0" dirty="0" smtClean="0"/>
                        <a:t>39%</a:t>
                      </a:r>
                      <a:endParaRPr lang="en-US" sz="1400" b="0" dirty="0"/>
                    </a:p>
                  </a:txBody>
                  <a:tcPr/>
                </a:tc>
                <a:tc>
                  <a:txBody>
                    <a:bodyPr/>
                    <a:lstStyle/>
                    <a:p>
                      <a:r>
                        <a:rPr lang="en-US" sz="1400" b="0" dirty="0" smtClean="0"/>
                        <a:t>Mostly</a:t>
                      </a:r>
                      <a:r>
                        <a:rPr lang="en-US" sz="1400" b="0" baseline="0" dirty="0" smtClean="0"/>
                        <a:t> OEM/ Project requirements</a:t>
                      </a:r>
                      <a:endParaRPr lang="en-US" sz="1400" b="0" dirty="0"/>
                    </a:p>
                  </a:txBody>
                  <a:tcPr/>
                </a:tc>
              </a:tr>
              <a:tr h="273634">
                <a:tc>
                  <a:txBody>
                    <a:bodyPr/>
                    <a:lstStyle/>
                    <a:p>
                      <a:pPr algn="ctr"/>
                      <a:r>
                        <a:rPr lang="en-US" sz="1800" b="0" dirty="0" smtClean="0"/>
                        <a:t>&gt;</a:t>
                      </a:r>
                      <a:r>
                        <a:rPr lang="en-US" sz="1400" b="0" dirty="0" smtClean="0"/>
                        <a:t>315KW</a:t>
                      </a:r>
                      <a:endParaRPr lang="en-US" sz="1800" b="0" dirty="0"/>
                    </a:p>
                  </a:txBody>
                  <a:tcPr>
                    <a:solidFill>
                      <a:schemeClr val="tx2">
                        <a:lumMod val="20000"/>
                        <a:lumOff val="80000"/>
                      </a:schemeClr>
                    </a:solidFill>
                  </a:tcPr>
                </a:tc>
                <a:tc>
                  <a:txBody>
                    <a:bodyPr/>
                    <a:lstStyle/>
                    <a:p>
                      <a:pPr algn="ctr"/>
                      <a:r>
                        <a:rPr lang="en-US" sz="1400" b="0" dirty="0" smtClean="0"/>
                        <a:t>5%</a:t>
                      </a:r>
                      <a:endParaRPr lang="en-US" sz="1400" b="0" dirty="0"/>
                    </a:p>
                  </a:txBody>
                  <a:tcPr>
                    <a:solidFill>
                      <a:schemeClr val="tx2">
                        <a:lumMod val="20000"/>
                        <a:lumOff val="80000"/>
                      </a:schemeClr>
                    </a:solidFill>
                  </a:tcPr>
                </a:tc>
                <a:tc>
                  <a:txBody>
                    <a:bodyPr/>
                    <a:lstStyle/>
                    <a:p>
                      <a:r>
                        <a:rPr lang="en-US" sz="1600" b="0" dirty="0" smtClean="0"/>
                        <a:t>Project requirement.</a:t>
                      </a:r>
                      <a:endParaRPr lang="en-US" sz="1600" b="0" dirty="0"/>
                    </a:p>
                  </a:txBody>
                  <a:tcPr>
                    <a:solidFill>
                      <a:schemeClr val="tx2">
                        <a:lumMod val="20000"/>
                        <a:lumOff val="80000"/>
                      </a:schemeClr>
                    </a:solidFill>
                  </a:tcPr>
                </a:tc>
              </a:tr>
            </a:tbl>
          </a:graphicData>
        </a:graphic>
      </p:graphicFrame>
      <p:graphicFrame>
        <p:nvGraphicFramePr>
          <p:cNvPr id="6" name="Chart 5"/>
          <p:cNvGraphicFramePr>
            <a:graphicFrameLocks/>
          </p:cNvGraphicFramePr>
          <p:nvPr/>
        </p:nvGraphicFramePr>
        <p:xfrm>
          <a:off x="381000" y="1143000"/>
          <a:ext cx="6600825" cy="3481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nvGraphicFramePr>
        <p:xfrm>
          <a:off x="6858000" y="2057400"/>
          <a:ext cx="2285999" cy="1285240"/>
        </p:xfrm>
        <a:graphic>
          <a:graphicData uri="http://schemas.openxmlformats.org/drawingml/2006/table">
            <a:tbl>
              <a:tblPr firstRow="1" bandRow="1">
                <a:tableStyleId>{5C22544A-7EE6-4342-B048-85BDC9FD1C3A}</a:tableStyleId>
              </a:tblPr>
              <a:tblGrid>
                <a:gridCol w="762000"/>
                <a:gridCol w="740228"/>
                <a:gridCol w="783771"/>
              </a:tblGrid>
              <a:tr h="370840">
                <a:tc>
                  <a:txBody>
                    <a:bodyPr/>
                    <a:lstStyle/>
                    <a:p>
                      <a:pPr algn="ctr"/>
                      <a:r>
                        <a:rPr lang="en-US" sz="1200" b="1" dirty="0" smtClean="0">
                          <a:solidFill>
                            <a:schemeClr val="tx1"/>
                          </a:solidFill>
                        </a:rPr>
                        <a:t>2008-09</a:t>
                      </a:r>
                      <a:endParaRPr lang="en-US" sz="1200" b="1" dirty="0">
                        <a:solidFill>
                          <a:schemeClr val="tx1"/>
                        </a:solidFill>
                      </a:endParaRPr>
                    </a:p>
                  </a:txBody>
                  <a:tcPr>
                    <a:solidFill>
                      <a:schemeClr val="accent2">
                        <a:lumMod val="40000"/>
                        <a:lumOff val="60000"/>
                      </a:schemeClr>
                    </a:solidFill>
                  </a:tcPr>
                </a:tc>
                <a:tc>
                  <a:txBody>
                    <a:bodyPr/>
                    <a:lstStyle/>
                    <a:p>
                      <a:r>
                        <a:rPr lang="en-US" sz="1200" b="1" dirty="0" smtClean="0">
                          <a:solidFill>
                            <a:schemeClr val="tx1"/>
                          </a:solidFill>
                        </a:rPr>
                        <a:t>2009-10</a:t>
                      </a:r>
                      <a:endParaRPr lang="en-US" sz="1200" b="1" dirty="0">
                        <a:solidFill>
                          <a:schemeClr val="tx1"/>
                        </a:solidFill>
                      </a:endParaRPr>
                    </a:p>
                  </a:txBody>
                  <a:tcPr>
                    <a:solidFill>
                      <a:schemeClr val="accent2">
                        <a:lumMod val="40000"/>
                        <a:lumOff val="60000"/>
                      </a:schemeClr>
                    </a:solidFill>
                  </a:tcPr>
                </a:tc>
                <a:tc>
                  <a:txBody>
                    <a:bodyPr/>
                    <a:lstStyle/>
                    <a:p>
                      <a:r>
                        <a:rPr lang="en-US" sz="1200" b="1" dirty="0" smtClean="0">
                          <a:solidFill>
                            <a:schemeClr val="tx1"/>
                          </a:solidFill>
                        </a:rPr>
                        <a:t>2010-11</a:t>
                      </a:r>
                      <a:endParaRPr lang="en-US" sz="1200" b="1" dirty="0">
                        <a:solidFill>
                          <a:schemeClr val="tx1"/>
                        </a:solidFill>
                      </a:endParaRPr>
                    </a:p>
                  </a:txBody>
                  <a:tcPr>
                    <a:solidFill>
                      <a:schemeClr val="accent2">
                        <a:lumMod val="40000"/>
                        <a:lumOff val="60000"/>
                      </a:schemeClr>
                    </a:solidFill>
                  </a:tcPr>
                </a:tc>
              </a:tr>
              <a:tr h="370840">
                <a:tc>
                  <a:txBody>
                    <a:bodyPr/>
                    <a:lstStyle/>
                    <a:p>
                      <a:pPr algn="ctr"/>
                      <a:r>
                        <a:rPr lang="en-US" sz="1200" b="1" dirty="0" smtClean="0"/>
                        <a:t>Qty</a:t>
                      </a:r>
                      <a:r>
                        <a:rPr lang="en-US" sz="1200" b="1" baseline="0" dirty="0" smtClean="0"/>
                        <a:t> change</a:t>
                      </a:r>
                      <a:endParaRPr lang="en-US" sz="1200" b="1" dirty="0"/>
                    </a:p>
                  </a:txBody>
                  <a:tcPr/>
                </a:tc>
                <a:tc>
                  <a:txBody>
                    <a:bodyPr/>
                    <a:lstStyle/>
                    <a:p>
                      <a:pPr algn="ctr"/>
                      <a:r>
                        <a:rPr lang="en-US" sz="1200" b="1" dirty="0" smtClean="0"/>
                        <a:t>28%</a:t>
                      </a:r>
                      <a:endParaRPr lang="en-US" sz="1200" b="1" dirty="0"/>
                    </a:p>
                  </a:txBody>
                  <a:tcPr/>
                </a:tc>
                <a:tc>
                  <a:txBody>
                    <a:bodyPr/>
                    <a:lstStyle/>
                    <a:p>
                      <a:pPr algn="ctr"/>
                      <a:r>
                        <a:rPr lang="en-US" sz="1200" b="1" dirty="0" smtClean="0"/>
                        <a:t>17.5%</a:t>
                      </a:r>
                      <a:endParaRPr lang="en-US" sz="1200" b="1" dirty="0"/>
                    </a:p>
                  </a:txBody>
                  <a:tcPr/>
                </a:tc>
              </a:tr>
              <a:tr h="370840">
                <a:tc>
                  <a:txBody>
                    <a:bodyPr/>
                    <a:lstStyle/>
                    <a:p>
                      <a:pPr algn="ctr"/>
                      <a:r>
                        <a:rPr lang="en-US" sz="1200" b="1" dirty="0" smtClean="0"/>
                        <a:t>KW change</a:t>
                      </a:r>
                      <a:endParaRPr lang="en-US" sz="1200" b="1" dirty="0"/>
                    </a:p>
                  </a:txBody>
                  <a:tcPr/>
                </a:tc>
                <a:tc>
                  <a:txBody>
                    <a:bodyPr/>
                    <a:lstStyle/>
                    <a:p>
                      <a:pPr algn="ctr"/>
                      <a:r>
                        <a:rPr lang="en-US" sz="1200" b="1" dirty="0" smtClean="0"/>
                        <a:t>12%</a:t>
                      </a:r>
                      <a:endParaRPr lang="en-US" sz="1200" b="1" dirty="0"/>
                    </a:p>
                  </a:txBody>
                  <a:tcPr/>
                </a:tc>
                <a:tc>
                  <a:txBody>
                    <a:bodyPr/>
                    <a:lstStyle/>
                    <a:p>
                      <a:pPr algn="ctr"/>
                      <a:r>
                        <a:rPr lang="en-US" sz="1200" b="1" dirty="0" smtClean="0"/>
                        <a:t>14%</a:t>
                      </a:r>
                      <a:endParaRPr lang="en-US" sz="1200" b="1" dirty="0"/>
                    </a:p>
                  </a:txBody>
                  <a:tcPr/>
                </a:tc>
              </a:tr>
            </a:tbl>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Investments:</a:t>
            </a:r>
            <a:br>
              <a:rPr lang="en-US" dirty="0" smtClean="0"/>
            </a:br>
            <a:r>
              <a:rPr lang="en-US" dirty="0" smtClean="0"/>
              <a:t>Some positive signals.. </a:t>
            </a:r>
            <a:endParaRPr lang="en-US" dirty="0"/>
          </a:p>
        </p:txBody>
      </p:sp>
      <p:sp>
        <p:nvSpPr>
          <p:cNvPr id="29699" name="Content Placeholder 2"/>
          <p:cNvSpPr>
            <a:spLocks noGrp="1"/>
          </p:cNvSpPr>
          <p:nvPr>
            <p:ph idx="1"/>
          </p:nvPr>
        </p:nvSpPr>
        <p:spPr>
          <a:xfrm>
            <a:off x="385763" y="1495425"/>
            <a:ext cx="4368800" cy="4575175"/>
          </a:xfrm>
        </p:spPr>
        <p:txBody>
          <a:bodyPr/>
          <a:lstStyle/>
          <a:p>
            <a:r>
              <a:rPr lang="en-US" sz="1800" b="1" smtClean="0"/>
              <a:t>$80B FDI Expected in Next 2         years; Up from ~$25B in 2011</a:t>
            </a:r>
          </a:p>
          <a:p>
            <a:r>
              <a:rPr lang="en-US" sz="1800" b="1" smtClean="0"/>
              <a:t>BP-Reliance Mega Deal ($7.2B)</a:t>
            </a:r>
          </a:p>
          <a:p>
            <a:r>
              <a:rPr lang="en-US" sz="1800" b="1" smtClean="0"/>
              <a:t>Automotive Majors To Invest $3B+</a:t>
            </a:r>
            <a:br>
              <a:rPr lang="en-US" sz="1800" b="1" smtClean="0"/>
            </a:br>
            <a:r>
              <a:rPr lang="en-US" sz="1400" smtClean="0"/>
              <a:t>- Mercedes, BMW, VW, Bosch, etc</a:t>
            </a:r>
          </a:p>
          <a:p>
            <a:r>
              <a:rPr lang="en-US" sz="1800" b="1" smtClean="0"/>
              <a:t>Japan looking at Major Investments</a:t>
            </a:r>
          </a:p>
          <a:p>
            <a:pPr>
              <a:buFont typeface="Wingdings" pitchFamily="2" charset="2"/>
              <a:buNone/>
            </a:pPr>
            <a:r>
              <a:rPr lang="en-US" sz="1600" b="1" smtClean="0"/>
              <a:t>         - Delhi Mumbai Industrial Corridor </a:t>
            </a:r>
            <a:br>
              <a:rPr lang="en-US" sz="1600" b="1" smtClean="0"/>
            </a:br>
            <a:r>
              <a:rPr lang="en-US" sz="1600" b="1" smtClean="0"/>
              <a:t>      ($4.5B  over next 5 years)</a:t>
            </a:r>
          </a:p>
          <a:p>
            <a:r>
              <a:rPr lang="en-US" sz="1800" b="1" smtClean="0"/>
              <a:t>Government may push FDI in        Retail in Second Half</a:t>
            </a:r>
            <a:endParaRPr lang="en-US" sz="1800" smtClean="0"/>
          </a:p>
          <a:p>
            <a:r>
              <a:rPr lang="en-US" sz="1800" b="1" smtClean="0"/>
              <a:t>Germany and Qatar considering investments in India</a:t>
            </a:r>
          </a:p>
          <a:p>
            <a:pPr>
              <a:buFont typeface="Wingdings" pitchFamily="2" charset="2"/>
              <a:buNone/>
            </a:pPr>
            <a:endParaRPr lang="en-US" sz="2000" smtClean="0"/>
          </a:p>
        </p:txBody>
      </p:sp>
      <p:sp>
        <p:nvSpPr>
          <p:cNvPr id="29700" name="TextBox 8"/>
          <p:cNvSpPr txBox="1">
            <a:spLocks noChangeArrowheads="1"/>
          </p:cNvSpPr>
          <p:nvPr/>
        </p:nvSpPr>
        <p:spPr bwMode="auto">
          <a:xfrm>
            <a:off x="8351838" y="6581775"/>
            <a:ext cx="792162" cy="304800"/>
          </a:xfrm>
          <a:prstGeom prst="rect">
            <a:avLst/>
          </a:prstGeom>
          <a:noFill/>
          <a:ln w="9525">
            <a:noFill/>
            <a:miter lim="800000"/>
            <a:headEnd/>
            <a:tailEnd/>
          </a:ln>
        </p:spPr>
        <p:txBody>
          <a:bodyPr>
            <a:spAutoFit/>
          </a:bodyPr>
          <a:lstStyle/>
          <a:p>
            <a:pPr algn="r"/>
            <a:fld id="{AE3A7D44-4C6E-4FC5-A6AA-5422C9DD11B2}" type="slidenum">
              <a:rPr lang="en-US" sz="1400"/>
              <a:pPr algn="r"/>
              <a:t>14</a:t>
            </a:fld>
            <a:endParaRPr lang="en-US" sz="2000"/>
          </a:p>
        </p:txBody>
      </p:sp>
      <p:sp>
        <p:nvSpPr>
          <p:cNvPr id="5" name="Content Placeholder 2"/>
          <p:cNvSpPr txBox="1">
            <a:spLocks/>
          </p:cNvSpPr>
          <p:nvPr/>
        </p:nvSpPr>
        <p:spPr bwMode="auto">
          <a:xfrm>
            <a:off x="4586288" y="1458913"/>
            <a:ext cx="4557712" cy="4575175"/>
          </a:xfrm>
          <a:prstGeom prst="rect">
            <a:avLst/>
          </a:prstGeom>
          <a:noFill/>
          <a:ln w="9525">
            <a:noFill/>
            <a:miter lim="800000"/>
            <a:headEnd/>
            <a:tailEnd/>
          </a:ln>
          <a:effectLst/>
        </p:spPr>
        <p:txBody>
          <a:bodyPr/>
          <a:lstStyle/>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Reliance  J3 &amp; Other Project Investments $9B (expected)</a:t>
            </a: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A.V. Birla investing $10B by 2014</a:t>
            </a: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O &amp; G majors – ONGC, GAIL, IOCL, HPCL planning investments </a:t>
            </a:r>
            <a:r>
              <a:rPr lang="en-US" sz="1400" kern="0" dirty="0">
                <a:solidFill>
                  <a:srgbClr val="000000"/>
                </a:solidFill>
                <a:latin typeface="+mn-lt"/>
              </a:rPr>
              <a:t/>
            </a:r>
            <a:br>
              <a:rPr lang="en-US" sz="1400" kern="0" dirty="0">
                <a:solidFill>
                  <a:srgbClr val="000000"/>
                </a:solidFill>
                <a:latin typeface="+mn-lt"/>
              </a:rPr>
            </a:br>
            <a:r>
              <a:rPr lang="en-US" sz="1400" kern="0" dirty="0">
                <a:solidFill>
                  <a:srgbClr val="000000"/>
                </a:solidFill>
                <a:latin typeface="+mn-lt"/>
              </a:rPr>
              <a:t>- GAIL $ 8bn by 2015; ONGC $ 5bn  by 2014</a:t>
            </a: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Asian Paints setting up Asia’s largest Paint facility</a:t>
            </a:r>
            <a:endParaRPr lang="en-US" sz="1400" kern="0" dirty="0">
              <a:solidFill>
                <a:srgbClr val="000000"/>
              </a:solidFill>
              <a:latin typeface="+mn-lt"/>
            </a:endParaRP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NTPC Targeting Additional 40GW by 2017; 7GW Tenders under Award</a:t>
            </a:r>
            <a:endParaRPr lang="en-US" sz="1400" kern="0" dirty="0">
              <a:solidFill>
                <a:srgbClr val="000000"/>
              </a:solidFill>
              <a:latin typeface="+mn-lt"/>
            </a:endParaRP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20GW Solar Power Vision by 2020</a:t>
            </a: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0.3M New Jobs in IT/ITES Sectors</a:t>
            </a:r>
            <a:endParaRPr lang="en-US" sz="1400" kern="0" dirty="0">
              <a:solidFill>
                <a:srgbClr val="000000"/>
              </a:solidFill>
              <a:latin typeface="+mn-lt"/>
            </a:endParaRPr>
          </a:p>
          <a:p>
            <a:pPr marL="342900" indent="-342900" eaLnBrk="1" hangingPunct="1">
              <a:lnSpc>
                <a:spcPct val="90000"/>
              </a:lnSpc>
              <a:spcBef>
                <a:spcPct val="30000"/>
              </a:spcBef>
              <a:spcAft>
                <a:spcPct val="30000"/>
              </a:spcAft>
              <a:buClr>
                <a:srgbClr val="808080"/>
              </a:buClr>
              <a:buSzPct val="90000"/>
              <a:buFont typeface="Arial" pitchFamily="34" charset="0"/>
              <a:buChar char="●"/>
              <a:defRPr/>
            </a:pPr>
            <a:r>
              <a:rPr lang="en-US" sz="1800" b="1" kern="0" dirty="0">
                <a:solidFill>
                  <a:srgbClr val="000000"/>
                </a:solidFill>
                <a:latin typeface="+mn-lt"/>
              </a:rPr>
              <a:t>Jindal, Essar Group, Tata’s eye investments in Africa</a:t>
            </a:r>
          </a:p>
        </p:txBody>
      </p:sp>
      <p:sp>
        <p:nvSpPr>
          <p:cNvPr id="6" name="TextBox 5"/>
          <p:cNvSpPr txBox="1"/>
          <p:nvPr/>
        </p:nvSpPr>
        <p:spPr>
          <a:xfrm>
            <a:off x="509588" y="1108075"/>
            <a:ext cx="2692400" cy="400050"/>
          </a:xfrm>
          <a:prstGeom prst="rect">
            <a:avLst/>
          </a:prstGeom>
          <a:solidFill>
            <a:schemeClr val="tx1">
              <a:lumMod val="60000"/>
              <a:lumOff val="40000"/>
            </a:schemeClr>
          </a:solidFill>
        </p:spPr>
        <p:txBody>
          <a:bodyPr>
            <a:spAutoFit/>
          </a:bodyPr>
          <a:lstStyle/>
          <a:p>
            <a:pPr algn="ctr">
              <a:defRPr/>
            </a:pPr>
            <a:r>
              <a:rPr lang="en-US" sz="2000" b="1" u="sng" dirty="0">
                <a:solidFill>
                  <a:srgbClr val="FFFF00"/>
                </a:solidFill>
                <a:latin typeface="Arial" charset="0"/>
              </a:rPr>
              <a:t>Foreign Investments</a:t>
            </a:r>
          </a:p>
        </p:txBody>
      </p:sp>
      <p:sp>
        <p:nvSpPr>
          <p:cNvPr id="7" name="TextBox 6"/>
          <p:cNvSpPr txBox="1"/>
          <p:nvPr/>
        </p:nvSpPr>
        <p:spPr>
          <a:xfrm>
            <a:off x="4718050" y="1116013"/>
            <a:ext cx="2320925" cy="400050"/>
          </a:xfrm>
          <a:prstGeom prst="rect">
            <a:avLst/>
          </a:prstGeom>
          <a:solidFill>
            <a:schemeClr val="tx1">
              <a:lumMod val="60000"/>
              <a:lumOff val="40000"/>
            </a:schemeClr>
          </a:solidFill>
        </p:spPr>
        <p:txBody>
          <a:bodyPr>
            <a:spAutoFit/>
          </a:bodyPr>
          <a:lstStyle/>
          <a:p>
            <a:pPr algn="ctr">
              <a:defRPr/>
            </a:pPr>
            <a:r>
              <a:rPr lang="en-US" sz="2000" b="1" u="sng" dirty="0">
                <a:solidFill>
                  <a:srgbClr val="FFFF00"/>
                </a:solidFill>
                <a:latin typeface="Arial" charset="0"/>
              </a:rPr>
              <a:t>Domestic Players</a:t>
            </a:r>
          </a:p>
        </p:txBody>
      </p:sp>
      <p:sp>
        <p:nvSpPr>
          <p:cNvPr id="29704" name="TextBox 7"/>
          <p:cNvSpPr txBox="1">
            <a:spLocks noChangeArrowheads="1"/>
          </p:cNvSpPr>
          <p:nvPr/>
        </p:nvSpPr>
        <p:spPr bwMode="auto">
          <a:xfrm>
            <a:off x="479425" y="6078538"/>
            <a:ext cx="8369300" cy="708025"/>
          </a:xfrm>
          <a:prstGeom prst="rect">
            <a:avLst/>
          </a:prstGeom>
          <a:solidFill>
            <a:srgbClr val="FFFF99"/>
          </a:solidFill>
          <a:ln w="9525">
            <a:solidFill>
              <a:schemeClr val="tx1"/>
            </a:solidFill>
            <a:miter lim="800000"/>
            <a:headEnd/>
            <a:tailEnd/>
          </a:ln>
        </p:spPr>
        <p:txBody>
          <a:bodyPr>
            <a:spAutoFit/>
          </a:bodyPr>
          <a:lstStyle/>
          <a:p>
            <a:r>
              <a:rPr lang="en-US" sz="2000" b="1"/>
              <a:t>Rate Cut By Central Bank (RBI) &amp; FDI Will Help Start Building Momentum on New Investments  </a:t>
            </a:r>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25688" y="1154113"/>
          <a:ext cx="6696635" cy="1812147"/>
        </p:xfrm>
        <a:graphic>
          <a:graphicData uri="http://schemas.openxmlformats.org/drawingml/2006/table">
            <a:tbl>
              <a:tblPr firstRow="1" bandRow="1">
                <a:tableStyleId>{EB344D84-9AFB-497E-A393-DC336BA19D2E}</a:tableStyleId>
              </a:tblPr>
              <a:tblGrid>
                <a:gridCol w="3268413"/>
                <a:gridCol w="3428222"/>
              </a:tblGrid>
              <a:tr h="660780">
                <a:tc>
                  <a:txBody>
                    <a:bodyPr/>
                    <a:lstStyle/>
                    <a:p>
                      <a:r>
                        <a:rPr lang="en-US" sz="1400" b="0" dirty="0" smtClean="0">
                          <a:solidFill>
                            <a:schemeClr val="tx1"/>
                          </a:solidFill>
                        </a:rPr>
                        <a:t>Power</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a:txBody>
                    <a:bodyPr/>
                    <a:lstStyle/>
                    <a:p>
                      <a:r>
                        <a:rPr lang="en-US" sz="1400" b="1" kern="1200" dirty="0" smtClean="0">
                          <a:solidFill>
                            <a:schemeClr val="tx1"/>
                          </a:solidFill>
                          <a:latin typeface="+mn-lt"/>
                          <a:ea typeface="+mn-ea"/>
                          <a:cs typeface="+mn-cs"/>
                        </a:rPr>
                        <a:t>Expected</a:t>
                      </a:r>
                      <a:r>
                        <a:rPr lang="en-US" sz="1400" b="1" kern="1200" baseline="0" dirty="0" smtClean="0">
                          <a:solidFill>
                            <a:schemeClr val="tx1"/>
                          </a:solidFill>
                          <a:latin typeface="+mn-lt"/>
                          <a:ea typeface="+mn-ea"/>
                          <a:cs typeface="+mn-cs"/>
                        </a:rPr>
                        <a:t> to grow </a:t>
                      </a:r>
                      <a:r>
                        <a:rPr lang="en-US" sz="1400" b="1" kern="1200" dirty="0" smtClean="0">
                          <a:solidFill>
                            <a:schemeClr val="tx1"/>
                          </a:solidFill>
                          <a:latin typeface="+mn-lt"/>
                          <a:ea typeface="+mn-ea"/>
                          <a:cs typeface="+mn-cs"/>
                        </a:rPr>
                        <a:t>at  &gt;10%; </a:t>
                      </a:r>
                      <a:r>
                        <a:rPr lang="en-US" sz="1400" b="1" kern="1200" baseline="0" dirty="0" smtClean="0">
                          <a:solidFill>
                            <a:schemeClr val="tx1"/>
                          </a:solidFill>
                          <a:latin typeface="+mn-lt"/>
                          <a:ea typeface="+mn-ea"/>
                          <a:cs typeface="+mn-cs"/>
                        </a:rPr>
                        <a:t> Despite current issues, long term pipeline intact</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338947">
                <a:tc>
                  <a:txBody>
                    <a:bodyPr/>
                    <a:lstStyle/>
                    <a:p>
                      <a:r>
                        <a:rPr lang="en-US" sz="1400" b="0" dirty="0" smtClean="0">
                          <a:solidFill>
                            <a:schemeClr val="tx1"/>
                          </a:solidFill>
                        </a:rPr>
                        <a:t>Oil &amp; Gas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rPr>
                        <a:t>Metals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        Robust Growth : 12-15%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rPr>
                        <a:t>Chemicals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  Steady</a:t>
                      </a:r>
                      <a:r>
                        <a:rPr lang="en-US" sz="1400" b="1" baseline="0" dirty="0" smtClean="0">
                          <a:solidFill>
                            <a:schemeClr val="tx1"/>
                          </a:solidFill>
                        </a:rPr>
                        <a:t> Growth: ~9%</a:t>
                      </a:r>
                      <a:r>
                        <a:rPr lang="en-US" sz="1400" b="1" dirty="0" smtClean="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4" name="Table 3"/>
          <p:cNvGraphicFramePr>
            <a:graphicFrameLocks noGrp="1"/>
          </p:cNvGraphicFramePr>
          <p:nvPr/>
        </p:nvGraphicFramePr>
        <p:xfrm>
          <a:off x="2325688" y="3033713"/>
          <a:ext cx="6673968" cy="1736474"/>
        </p:xfrm>
        <a:graphic>
          <a:graphicData uri="http://schemas.openxmlformats.org/drawingml/2006/table">
            <a:tbl>
              <a:tblPr firstRow="1" bandRow="1">
                <a:tableStyleId>{EB344D84-9AFB-497E-A393-DC336BA19D2E}</a:tableStyleId>
              </a:tblPr>
              <a:tblGrid>
                <a:gridCol w="3254188"/>
                <a:gridCol w="3419780"/>
              </a:tblGrid>
              <a:tr h="350077">
                <a:tc>
                  <a:txBody>
                    <a:bodyPr/>
                    <a:lstStyle/>
                    <a:p>
                      <a:r>
                        <a:rPr lang="en-GB" sz="1400" b="0" baseline="0" dirty="0" smtClean="0">
                          <a:solidFill>
                            <a:srgbClr val="002060"/>
                          </a:solidFill>
                        </a:rPr>
                        <a:t>Renewable Energy (wind, solar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rowSpan="4">
                  <a:txBody>
                    <a:bodyPr/>
                    <a:lstStyle/>
                    <a:p>
                      <a:pPr eaLnBrk="0" hangingPunct="0">
                        <a:lnSpc>
                          <a:spcPct val="95000"/>
                        </a:lnSpc>
                        <a:buClr>
                          <a:srgbClr val="FFFF00"/>
                        </a:buClr>
                        <a:buSzPct val="100000"/>
                        <a:tabLst>
                          <a:tab pos="0" algn="l"/>
                          <a:tab pos="398463" algn="l"/>
                          <a:tab pos="1828800" algn="l"/>
                          <a:tab pos="2743200" algn="l"/>
                          <a:tab pos="3657600" algn="l"/>
                          <a:tab pos="4572000" algn="l"/>
                          <a:tab pos="5486400" algn="l"/>
                          <a:tab pos="6400800" algn="l"/>
                          <a:tab pos="7315200" algn="l"/>
                          <a:tab pos="8229600" algn="l"/>
                          <a:tab pos="9144000" algn="l"/>
                          <a:tab pos="10058400" algn="l"/>
                        </a:tabLst>
                      </a:pPr>
                      <a:endParaRPr lang="en-GB" sz="1400" b="0" baseline="0" dirty="0" smtClean="0">
                        <a:solidFill>
                          <a:srgbClr val="002060"/>
                        </a:solidFill>
                      </a:endParaRPr>
                    </a:p>
                    <a:p>
                      <a:pPr eaLnBrk="0" hangingPunct="0">
                        <a:lnSpc>
                          <a:spcPct val="95000"/>
                        </a:lnSpc>
                        <a:buClr>
                          <a:srgbClr val="FFFF00"/>
                        </a:buClr>
                        <a:buSzPct val="100000"/>
                        <a:tabLst>
                          <a:tab pos="0" algn="l"/>
                          <a:tab pos="398463" algn="l"/>
                          <a:tab pos="1828800" algn="l"/>
                          <a:tab pos="2743200" algn="l"/>
                          <a:tab pos="3657600" algn="l"/>
                          <a:tab pos="4572000" algn="l"/>
                          <a:tab pos="5486400" algn="l"/>
                          <a:tab pos="6400800" algn="l"/>
                          <a:tab pos="7315200" algn="l"/>
                          <a:tab pos="8229600" algn="l"/>
                          <a:tab pos="9144000" algn="l"/>
                          <a:tab pos="10058400" algn="l"/>
                        </a:tabLst>
                      </a:pPr>
                      <a:r>
                        <a:rPr lang="en-GB" sz="1400" b="1" i="0" baseline="0" dirty="0" smtClean="0">
                          <a:solidFill>
                            <a:srgbClr val="002060"/>
                          </a:solidFill>
                        </a:rPr>
                        <a:t>10-15% y-o-y growth in Infrastructure related project spend. </a:t>
                      </a:r>
                      <a:br>
                        <a:rPr lang="en-GB" sz="1400" b="1" i="0" baseline="0" dirty="0" smtClean="0">
                          <a:solidFill>
                            <a:srgbClr val="002060"/>
                          </a:solidFill>
                        </a:rPr>
                      </a:br>
                      <a:r>
                        <a:rPr lang="en-GB" sz="1400" b="1" i="0" baseline="0" dirty="0" smtClean="0">
                          <a:solidFill>
                            <a:srgbClr val="002060"/>
                          </a:solidFill>
                        </a:rPr>
                        <a:t>Current Industrial growth sluggish; albeit medium to long term outlook 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74904">
                <a:tc>
                  <a:txBody>
                    <a:bodyPr/>
                    <a:lstStyle/>
                    <a:p>
                      <a:r>
                        <a:rPr lang="en-GB" sz="1400" b="0" dirty="0" smtClean="0">
                          <a:solidFill>
                            <a:srgbClr val="002060"/>
                          </a:solidFill>
                        </a:rPr>
                        <a:t>Industry</a:t>
                      </a:r>
                      <a:r>
                        <a:rPr lang="en-GB" sz="1400" b="0" baseline="0" dirty="0" smtClean="0">
                          <a:solidFill>
                            <a:srgbClr val="002060"/>
                          </a:solidFill>
                        </a:rPr>
                        <a:t> (Diverse) – Automobiles, ancillary etc.</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vMerge="1">
                  <a:txBody>
                    <a:bodyPr/>
                    <a:lstStyle/>
                    <a:p>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50077">
                <a:tc>
                  <a:txBody>
                    <a:bodyPr/>
                    <a:lstStyle/>
                    <a:p>
                      <a:r>
                        <a:rPr lang="en-GB" sz="1400" b="0" dirty="0" smtClean="0">
                          <a:solidFill>
                            <a:srgbClr val="002060"/>
                          </a:solidFill>
                        </a:rPr>
                        <a:t>Infrastructure</a:t>
                      </a:r>
                      <a:r>
                        <a:rPr lang="en-GB" sz="1400" b="0" baseline="0" dirty="0" smtClean="0">
                          <a:solidFill>
                            <a:srgbClr val="002060"/>
                          </a:solidFill>
                        </a:rPr>
                        <a:t> , Construction , Material Handling</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vMerge="1">
                  <a:txBody>
                    <a:bodyPr/>
                    <a:lstStyle/>
                    <a:p>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50077">
                <a:tc>
                  <a:txBody>
                    <a:bodyPr/>
                    <a:lstStyle/>
                    <a:p>
                      <a:r>
                        <a:rPr lang="en-GB" sz="1400" b="0" baseline="0" dirty="0" smtClean="0">
                          <a:solidFill>
                            <a:srgbClr val="002060"/>
                          </a:solidFill>
                        </a:rPr>
                        <a:t>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vMerge="1">
                  <a:txBody>
                    <a:bodyPr/>
                    <a:lstStyle/>
                    <a:p>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9" name="Table 8"/>
          <p:cNvGraphicFramePr>
            <a:graphicFrameLocks noGrp="1"/>
          </p:cNvGraphicFramePr>
          <p:nvPr/>
        </p:nvGraphicFramePr>
        <p:xfrm>
          <a:off x="2333625" y="4611688"/>
          <a:ext cx="6676465" cy="756284"/>
        </p:xfrm>
        <a:graphic>
          <a:graphicData uri="http://schemas.openxmlformats.org/drawingml/2006/table">
            <a:tbl>
              <a:tblPr firstRow="1" bandRow="1">
                <a:tableStyleId>{EB344D84-9AFB-497E-A393-DC336BA19D2E}</a:tableStyleId>
              </a:tblPr>
              <a:tblGrid>
                <a:gridCol w="3231623"/>
                <a:gridCol w="3444842"/>
              </a:tblGrid>
              <a:tr h="420556">
                <a:tc>
                  <a:txBody>
                    <a:bodyPr/>
                    <a:lstStyle/>
                    <a:p>
                      <a:r>
                        <a:rPr lang="en-GB" sz="1400" b="0" dirty="0" smtClean="0">
                          <a:solidFill>
                            <a:srgbClr val="002060"/>
                          </a:solidFill>
                        </a:rPr>
                        <a:t>Residential &amp; Commercial</a:t>
                      </a:r>
                      <a:r>
                        <a:rPr lang="en-GB" sz="1400" b="0" baseline="0" dirty="0" smtClean="0">
                          <a:solidFill>
                            <a:srgbClr val="002060"/>
                          </a:solidFill>
                        </a:rPr>
                        <a:t> AC</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a:txBody>
                    <a:bodyPr/>
                    <a:lstStyle/>
                    <a:p>
                      <a:pPr eaLnBrk="0" hangingPunct="0">
                        <a:lnSpc>
                          <a:spcPct val="95000"/>
                        </a:lnSpc>
                        <a:buClr>
                          <a:srgbClr val="FFFF00"/>
                        </a:buClr>
                        <a:buSzPct val="100000"/>
                        <a:tabLst>
                          <a:tab pos="0" algn="l"/>
                          <a:tab pos="398463" algn="l"/>
                          <a:tab pos="1828800" algn="l"/>
                          <a:tab pos="2743200" algn="l"/>
                          <a:tab pos="3657600" algn="l"/>
                          <a:tab pos="4572000" algn="l"/>
                          <a:tab pos="5486400" algn="l"/>
                          <a:tab pos="6400800" algn="l"/>
                          <a:tab pos="7315200" algn="l"/>
                          <a:tab pos="8229600" algn="l"/>
                          <a:tab pos="9144000" algn="l"/>
                          <a:tab pos="10058400" algn="l"/>
                        </a:tabLst>
                      </a:pPr>
                      <a:r>
                        <a:rPr lang="en-GB" sz="1400" b="1" baseline="0" dirty="0" smtClean="0">
                          <a:solidFill>
                            <a:srgbClr val="002060"/>
                          </a:solidFill>
                        </a:rPr>
                        <a:t>Strong y-o-y demand; 10-15%</a:t>
                      </a:r>
                      <a:endParaRPr lang="en-GB" sz="1400" b="1" dirty="0" smtClean="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335728">
                <a:tc>
                  <a:txBody>
                    <a:bodyPr/>
                    <a:lstStyle/>
                    <a:p>
                      <a:r>
                        <a:rPr lang="en-US" sz="1400" b="0" dirty="0" smtClean="0"/>
                        <a:t>Industrial Refrigeration</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r>
                        <a:rPr lang="en-US" sz="1400" b="1" baseline="0" dirty="0" smtClean="0"/>
                        <a:t> Growing ~5-7% (Retail FDI key driver)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0" name="Table 9"/>
          <p:cNvGraphicFramePr>
            <a:graphicFrameLocks noGrp="1"/>
          </p:cNvGraphicFramePr>
          <p:nvPr/>
        </p:nvGraphicFramePr>
        <p:xfrm>
          <a:off x="2325688" y="5389563"/>
          <a:ext cx="6669741" cy="1171190"/>
        </p:xfrm>
        <a:graphic>
          <a:graphicData uri="http://schemas.openxmlformats.org/drawingml/2006/table">
            <a:tbl>
              <a:tblPr firstRow="1" bandRow="1">
                <a:tableStyleId>{EB344D84-9AFB-497E-A393-DC336BA19D2E}</a:tableStyleId>
              </a:tblPr>
              <a:tblGrid>
                <a:gridCol w="3228580"/>
                <a:gridCol w="3441161"/>
              </a:tblGrid>
              <a:tr h="348230">
                <a:tc>
                  <a:txBody>
                    <a:bodyPr/>
                    <a:lstStyle/>
                    <a:p>
                      <a:r>
                        <a:rPr lang="en-GB" sz="1400" b="0" dirty="0" smtClean="0">
                          <a:solidFill>
                            <a:srgbClr val="002060"/>
                          </a:solidFill>
                        </a:rPr>
                        <a:t>Information</a:t>
                      </a:r>
                      <a:r>
                        <a:rPr lang="en-GB" sz="1400" b="0" baseline="0" dirty="0" smtClean="0">
                          <a:solidFill>
                            <a:srgbClr val="002060"/>
                          </a:solidFill>
                        </a:rPr>
                        <a:t> Technology</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a:txBody>
                    <a:bodyPr/>
                    <a:lstStyle/>
                    <a:p>
                      <a:r>
                        <a:rPr lang="en-US" sz="1400" b="1" dirty="0" smtClean="0">
                          <a:solidFill>
                            <a:srgbClr val="002060"/>
                          </a:solidFill>
                        </a:rPr>
                        <a:t>Growing</a:t>
                      </a:r>
                      <a:r>
                        <a:rPr lang="en-US" sz="1400" b="1" baseline="0" dirty="0" smtClean="0">
                          <a:solidFill>
                            <a:srgbClr val="002060"/>
                          </a:solidFill>
                        </a:rPr>
                        <a:t> 10-12% </a:t>
                      </a:r>
                      <a:endParaRPr lang="en-US" sz="1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461723">
                <a:tc>
                  <a:txBody>
                    <a:bodyPr/>
                    <a:lstStyle/>
                    <a:p>
                      <a:r>
                        <a:rPr lang="en-GB" sz="1400" b="0" dirty="0" smtClean="0">
                          <a:solidFill>
                            <a:srgbClr val="002060"/>
                          </a:solidFill>
                        </a:rPr>
                        <a:t>Telecom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10000"/>
                        <a:lumOff val="90000"/>
                      </a:schemeClr>
                    </a:solidFill>
                  </a:tcPr>
                </a:tc>
                <a:tc>
                  <a:txBody>
                    <a:bodyPr/>
                    <a:lstStyle/>
                    <a:p>
                      <a:r>
                        <a:rPr lang="en-US" sz="1400" b="1" baseline="0" dirty="0" smtClean="0"/>
                        <a:t>3G/4G &amp;BWA Rollout ; License Cancellation a Deterrent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0">
                <a:tc>
                  <a:txBody>
                    <a:bodyPr/>
                    <a:lstStyle/>
                    <a:p>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10000"/>
                        <a:lumOff val="90000"/>
                      </a:schemeClr>
                    </a:solidFill>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15" name="Rectangle 2"/>
          <p:cNvSpPr>
            <a:spLocks noGrp="1" noChangeArrowheads="1"/>
          </p:cNvSpPr>
          <p:nvPr>
            <p:ph type="title"/>
          </p:nvPr>
        </p:nvSpPr>
        <p:spPr>
          <a:xfrm>
            <a:off x="444500" y="174625"/>
            <a:ext cx="8356600" cy="723900"/>
          </a:xfrm>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India Sectoral Updates ~ till 2016</a:t>
            </a:r>
            <a:br>
              <a:rPr lang="en-GB" dirty="0" smtClean="0"/>
            </a:br>
            <a:r>
              <a:rPr lang="en-GB" dirty="0" smtClean="0"/>
              <a:t>Longer Term Outlook Remains Strong</a:t>
            </a:r>
            <a:endParaRPr lang="en-GB" dirty="0"/>
          </a:p>
        </p:txBody>
      </p:sp>
      <p:sp>
        <p:nvSpPr>
          <p:cNvPr id="30770" name="Right Brace 17"/>
          <p:cNvSpPr>
            <a:spLocks/>
          </p:cNvSpPr>
          <p:nvPr/>
        </p:nvSpPr>
        <p:spPr bwMode="auto">
          <a:xfrm>
            <a:off x="5695950" y="1882775"/>
            <a:ext cx="338138" cy="742950"/>
          </a:xfrm>
          <a:prstGeom prst="rightBrace">
            <a:avLst>
              <a:gd name="adj1" fmla="val 8361"/>
              <a:gd name="adj2" fmla="val 50000"/>
            </a:avLst>
          </a:prstGeom>
          <a:noFill/>
          <a:ln w="22225" algn="ctr">
            <a:solidFill>
              <a:schemeClr val="tx1"/>
            </a:solidFill>
            <a:round/>
            <a:headEnd/>
            <a:tailEnd/>
          </a:ln>
        </p:spPr>
        <p:txBody>
          <a:bodyPr wrap="none" anchor="ctr"/>
          <a:lstStyle/>
          <a:p>
            <a:pPr algn="ctr"/>
            <a:endParaRPr lang="es-CL"/>
          </a:p>
        </p:txBody>
      </p:sp>
      <p:sp>
        <p:nvSpPr>
          <p:cNvPr id="14" name="TextBox 13"/>
          <p:cNvSpPr txBox="1"/>
          <p:nvPr/>
        </p:nvSpPr>
        <p:spPr>
          <a:xfrm>
            <a:off x="447675" y="1165225"/>
            <a:ext cx="1828800" cy="647700"/>
          </a:xfrm>
          <a:prstGeom prst="rect">
            <a:avLst/>
          </a:prstGeom>
          <a:solidFill>
            <a:srgbClr val="FFFF00"/>
          </a:solidFill>
        </p:spPr>
        <p:txBody>
          <a:bodyPr>
            <a:spAutoFit/>
          </a:bodyPr>
          <a:lstStyle/>
          <a:p>
            <a:pPr>
              <a:defRPr/>
            </a:pPr>
            <a:r>
              <a:rPr lang="en-US" sz="1800" b="1" dirty="0">
                <a:solidFill>
                  <a:schemeClr val="accent4">
                    <a:lumMod val="90000"/>
                    <a:lumOff val="10000"/>
                  </a:schemeClr>
                </a:solidFill>
                <a:latin typeface="Arial" charset="0"/>
              </a:rPr>
              <a:t>Process Management</a:t>
            </a:r>
          </a:p>
        </p:txBody>
      </p:sp>
      <p:sp>
        <p:nvSpPr>
          <p:cNvPr id="16" name="TextBox 15"/>
          <p:cNvSpPr txBox="1"/>
          <p:nvPr/>
        </p:nvSpPr>
        <p:spPr>
          <a:xfrm>
            <a:off x="447675" y="3055938"/>
            <a:ext cx="1828800" cy="646112"/>
          </a:xfrm>
          <a:prstGeom prst="rect">
            <a:avLst/>
          </a:prstGeom>
          <a:solidFill>
            <a:srgbClr val="FFFF00"/>
          </a:solidFill>
        </p:spPr>
        <p:txBody>
          <a:bodyPr>
            <a:spAutoFit/>
          </a:bodyPr>
          <a:lstStyle/>
          <a:p>
            <a:pPr>
              <a:defRPr/>
            </a:pPr>
            <a:r>
              <a:rPr lang="en-US" sz="1800" b="1" dirty="0">
                <a:solidFill>
                  <a:schemeClr val="accent4">
                    <a:lumMod val="90000"/>
                    <a:lumOff val="10000"/>
                  </a:schemeClr>
                </a:solidFill>
                <a:latin typeface="Arial" charset="0"/>
              </a:rPr>
              <a:t>Industrial Automation</a:t>
            </a:r>
          </a:p>
        </p:txBody>
      </p:sp>
      <p:sp>
        <p:nvSpPr>
          <p:cNvPr id="19" name="TextBox 18"/>
          <p:cNvSpPr txBox="1"/>
          <p:nvPr/>
        </p:nvSpPr>
        <p:spPr>
          <a:xfrm>
            <a:off x="447675" y="4614863"/>
            <a:ext cx="1828800" cy="646112"/>
          </a:xfrm>
          <a:prstGeom prst="rect">
            <a:avLst/>
          </a:prstGeom>
          <a:solidFill>
            <a:srgbClr val="FFFF00"/>
          </a:solidFill>
        </p:spPr>
        <p:txBody>
          <a:bodyPr>
            <a:spAutoFit/>
          </a:bodyPr>
          <a:lstStyle/>
          <a:p>
            <a:pPr>
              <a:defRPr/>
            </a:pPr>
            <a:r>
              <a:rPr lang="en-US" sz="1800" b="1" dirty="0">
                <a:solidFill>
                  <a:schemeClr val="accent4">
                    <a:lumMod val="90000"/>
                    <a:lumOff val="10000"/>
                  </a:schemeClr>
                </a:solidFill>
                <a:latin typeface="Arial" charset="0"/>
              </a:rPr>
              <a:t>Climate Technologies</a:t>
            </a:r>
          </a:p>
        </p:txBody>
      </p:sp>
      <p:sp>
        <p:nvSpPr>
          <p:cNvPr id="20" name="TextBox 19"/>
          <p:cNvSpPr txBox="1"/>
          <p:nvPr/>
        </p:nvSpPr>
        <p:spPr>
          <a:xfrm>
            <a:off x="447675" y="5300663"/>
            <a:ext cx="1828800" cy="1477962"/>
          </a:xfrm>
          <a:prstGeom prst="rect">
            <a:avLst/>
          </a:prstGeom>
          <a:solidFill>
            <a:srgbClr val="FFFF00"/>
          </a:solidFill>
        </p:spPr>
        <p:txBody>
          <a:bodyPr>
            <a:spAutoFit/>
          </a:bodyPr>
          <a:lstStyle/>
          <a:p>
            <a:pPr>
              <a:defRPr/>
            </a:pPr>
            <a:r>
              <a:rPr lang="en-US" sz="1800" b="1" dirty="0">
                <a:solidFill>
                  <a:schemeClr val="accent4">
                    <a:lumMod val="90000"/>
                    <a:lumOff val="10000"/>
                  </a:schemeClr>
                </a:solidFill>
                <a:latin typeface="Arial" charset="0"/>
              </a:rPr>
              <a:t>Network Power;</a:t>
            </a:r>
          </a:p>
          <a:p>
            <a:pPr>
              <a:defRPr/>
            </a:pPr>
            <a:r>
              <a:rPr lang="en-US" sz="1800" b="1" dirty="0">
                <a:solidFill>
                  <a:schemeClr val="accent4">
                    <a:lumMod val="90000"/>
                    <a:lumOff val="10000"/>
                  </a:schemeClr>
                </a:solidFill>
                <a:latin typeface="Arial" charset="0"/>
              </a:rPr>
              <a:t>Embedded Computing&amp; Power</a:t>
            </a:r>
          </a:p>
        </p:txBody>
      </p:sp>
      <p:sp>
        <p:nvSpPr>
          <p:cNvPr id="30775" name="TextBox 20"/>
          <p:cNvSpPr txBox="1">
            <a:spLocks noChangeArrowheads="1"/>
          </p:cNvSpPr>
          <p:nvPr/>
        </p:nvSpPr>
        <p:spPr bwMode="auto">
          <a:xfrm>
            <a:off x="8966200" y="6581775"/>
            <a:ext cx="246063" cy="276225"/>
          </a:xfrm>
          <a:prstGeom prst="rect">
            <a:avLst/>
          </a:prstGeom>
          <a:noFill/>
          <a:ln w="9525">
            <a:noFill/>
            <a:miter lim="800000"/>
            <a:headEnd/>
            <a:tailEnd/>
          </a:ln>
        </p:spPr>
        <p:txBody>
          <a:bodyPr>
            <a:spAutoFit/>
          </a:bodyPr>
          <a:lstStyle/>
          <a:p>
            <a:r>
              <a:rPr lang="en-US" sz="1200"/>
              <a:t>7</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r>
              <a:rPr lang="en-US" smtClean="0">
                <a:solidFill>
                  <a:schemeClr val="tx1"/>
                </a:solidFill>
              </a:rPr>
              <a:t>Major  Private Business Houses in India</a:t>
            </a:r>
          </a:p>
        </p:txBody>
      </p:sp>
      <p:sp>
        <p:nvSpPr>
          <p:cNvPr id="58371" name="Rectangle 3"/>
          <p:cNvSpPr>
            <a:spLocks noGrp="1" noChangeArrowheads="1"/>
          </p:cNvSpPr>
          <p:nvPr>
            <p:ph type="body" idx="1"/>
          </p:nvPr>
        </p:nvSpPr>
        <p:spPr>
          <a:xfrm>
            <a:off x="406400" y="1125538"/>
            <a:ext cx="8551863" cy="5141912"/>
          </a:xfrm>
        </p:spPr>
        <p:txBody>
          <a:bodyPr/>
          <a:lstStyle/>
          <a:p>
            <a:pPr marL="457200" indent="-457200">
              <a:buFont typeface="Wingdings" pitchFamily="2" charset="2"/>
              <a:buChar char="Ø"/>
            </a:pPr>
            <a:r>
              <a:rPr lang="en-US" sz="1600" b="1" smtClean="0">
                <a:solidFill>
                  <a:schemeClr val="tx1"/>
                </a:solidFill>
              </a:rPr>
              <a:t>TATA GROUP</a:t>
            </a:r>
            <a:r>
              <a:rPr lang="en-US" sz="1600" smtClean="0">
                <a:solidFill>
                  <a:schemeClr val="tx1"/>
                </a:solidFill>
              </a:rPr>
              <a:t>:  Revenues </a:t>
            </a:r>
            <a:r>
              <a:rPr lang="en-US" sz="1600" b="1" smtClean="0">
                <a:solidFill>
                  <a:schemeClr val="tx1"/>
                </a:solidFill>
              </a:rPr>
              <a:t>83.8 Bn$.</a:t>
            </a:r>
          </a:p>
          <a:p>
            <a:pPr marL="457200" indent="-457200"/>
            <a:r>
              <a:rPr lang="en-US" sz="1600" smtClean="0">
                <a:solidFill>
                  <a:schemeClr val="tx1"/>
                </a:solidFill>
              </a:rPr>
              <a:t>Main Businesses: Steel, Automobile, Software, Hotels, DTH etc.</a:t>
            </a:r>
          </a:p>
          <a:p>
            <a:pPr marL="457200" indent="-457200">
              <a:buFont typeface="Wingdings" pitchFamily="2" charset="2"/>
              <a:buChar char="Ø"/>
            </a:pPr>
            <a:r>
              <a:rPr lang="en-US" sz="1600" b="1" smtClean="0">
                <a:solidFill>
                  <a:schemeClr val="tx1"/>
                </a:solidFill>
              </a:rPr>
              <a:t>ADITYA BIRLA GROUP</a:t>
            </a:r>
            <a:r>
              <a:rPr lang="en-US" sz="1600" smtClean="0">
                <a:solidFill>
                  <a:schemeClr val="tx1"/>
                </a:solidFill>
              </a:rPr>
              <a:t>: Revenues </a:t>
            </a:r>
            <a:r>
              <a:rPr lang="en-US" sz="1600" b="1" smtClean="0">
                <a:solidFill>
                  <a:schemeClr val="tx1"/>
                </a:solidFill>
              </a:rPr>
              <a:t>35 Bn$.</a:t>
            </a:r>
          </a:p>
          <a:p>
            <a:pPr marL="457200" indent="-457200">
              <a:buFont typeface="Wingdings" pitchFamily="2" charset="2"/>
              <a:buChar char="§"/>
            </a:pPr>
            <a:r>
              <a:rPr lang="en-US" sz="1600" smtClean="0">
                <a:solidFill>
                  <a:schemeClr val="tx1"/>
                </a:solidFill>
              </a:rPr>
              <a:t>Main Business: Aluminum, Copper, Insurance, Retail etc.</a:t>
            </a:r>
          </a:p>
          <a:p>
            <a:pPr marL="457200" indent="-457200">
              <a:buFont typeface="Wingdings" pitchFamily="2" charset="2"/>
              <a:buChar char="Ø"/>
            </a:pPr>
            <a:r>
              <a:rPr lang="en-US" sz="1600" b="1" smtClean="0">
                <a:solidFill>
                  <a:schemeClr val="tx1"/>
                </a:solidFill>
              </a:rPr>
              <a:t>RELIANCE GROUP</a:t>
            </a:r>
            <a:r>
              <a:rPr lang="en-US" sz="1600" smtClean="0">
                <a:solidFill>
                  <a:schemeClr val="tx1"/>
                </a:solidFill>
              </a:rPr>
              <a:t>: Revenues </a:t>
            </a:r>
            <a:r>
              <a:rPr lang="en-US" sz="1600" b="1" smtClean="0">
                <a:solidFill>
                  <a:schemeClr val="tx1"/>
                </a:solidFill>
              </a:rPr>
              <a:t>66 Bn $.</a:t>
            </a:r>
          </a:p>
          <a:p>
            <a:pPr marL="457200" indent="-457200">
              <a:buFont typeface="Arial" pitchFamily="34" charset="0"/>
              <a:buChar char="•"/>
            </a:pPr>
            <a:r>
              <a:rPr lang="en-US" sz="1600" smtClean="0">
                <a:solidFill>
                  <a:schemeClr val="tx1"/>
                </a:solidFill>
              </a:rPr>
              <a:t>Main Businesses: Crude Oil, Natural gas, Petrochemical, Petroleum, Polyster, Textile, Retail.</a:t>
            </a:r>
          </a:p>
          <a:p>
            <a:pPr marL="457200" indent="-457200">
              <a:buFont typeface="Wingdings" pitchFamily="2" charset="2"/>
              <a:buChar char="Ø"/>
            </a:pPr>
            <a:r>
              <a:rPr lang="en-US" sz="1600" b="1" smtClean="0">
                <a:solidFill>
                  <a:schemeClr val="tx1"/>
                </a:solidFill>
              </a:rPr>
              <a:t>ADAG GROUP</a:t>
            </a:r>
            <a:r>
              <a:rPr lang="en-US" sz="1600" smtClean="0">
                <a:solidFill>
                  <a:schemeClr val="tx1"/>
                </a:solidFill>
              </a:rPr>
              <a:t>: Revenues </a:t>
            </a:r>
            <a:r>
              <a:rPr lang="en-US" sz="1600" b="1" smtClean="0">
                <a:solidFill>
                  <a:schemeClr val="tx1"/>
                </a:solidFill>
              </a:rPr>
              <a:t>16 Bn$</a:t>
            </a:r>
            <a:r>
              <a:rPr lang="en-US" sz="1600" smtClean="0">
                <a:solidFill>
                  <a:schemeClr val="tx1"/>
                </a:solidFill>
              </a:rPr>
              <a:t>.</a:t>
            </a:r>
          </a:p>
          <a:p>
            <a:pPr marL="457200" indent="-457200">
              <a:buFont typeface="Arial" pitchFamily="34" charset="0"/>
              <a:buChar char="•"/>
            </a:pPr>
            <a:r>
              <a:rPr lang="en-US" sz="1600" smtClean="0">
                <a:solidFill>
                  <a:schemeClr val="tx1"/>
                </a:solidFill>
              </a:rPr>
              <a:t>Main Businesses: Power, Telecom, Infrastructure, Health, Media etc.</a:t>
            </a:r>
          </a:p>
          <a:p>
            <a:pPr marL="457200" indent="-457200">
              <a:buFont typeface="Wingdings" pitchFamily="2" charset="2"/>
              <a:buChar char="q"/>
            </a:pPr>
            <a:r>
              <a:rPr lang="en-US" sz="2000" b="1" i="1" smtClean="0">
                <a:solidFill>
                  <a:schemeClr val="tx1"/>
                </a:solidFill>
              </a:rPr>
              <a:t>IS IT ONLY INVESTMENT IN INDIA??</a:t>
            </a:r>
          </a:p>
          <a:p>
            <a:pPr marL="457200" indent="-457200">
              <a:buFont typeface="Wingdings" pitchFamily="2" charset="2"/>
              <a:buChar char="§"/>
            </a:pPr>
            <a:r>
              <a:rPr lang="en-US" sz="1600" smtClean="0">
                <a:solidFill>
                  <a:schemeClr val="tx1"/>
                </a:solidFill>
              </a:rPr>
              <a:t>The Aditya Birla Group gets half of thier revenues from overseas operations.</a:t>
            </a:r>
          </a:p>
          <a:p>
            <a:pPr marL="457200" indent="-457200">
              <a:buFont typeface="Wingdings" pitchFamily="2" charset="2"/>
              <a:buChar char="§"/>
            </a:pPr>
            <a:r>
              <a:rPr lang="en-US" sz="1600" smtClean="0">
                <a:solidFill>
                  <a:schemeClr val="tx1"/>
                </a:solidFill>
              </a:rPr>
              <a:t>Indian companies have invested 8Bn$ in last 4 months. Hotspots being Indonesia &amp; Australia for coal &amp; mining.</a:t>
            </a:r>
          </a:p>
          <a:p>
            <a:pPr marL="457200" indent="-457200">
              <a:buFont typeface="Wingdings" pitchFamily="2" charset="2"/>
              <a:buChar char="§"/>
            </a:pPr>
            <a:endParaRPr lang="en-US" sz="1600" smtClean="0">
              <a:solidFill>
                <a:schemeClr val="tx1"/>
              </a:solidFill>
            </a:endParaRPr>
          </a:p>
          <a:p>
            <a:pPr marL="457200" indent="-457200">
              <a:buFont typeface="Wingdings" pitchFamily="2" charset="2"/>
              <a:buChar char="Ø"/>
            </a:pPr>
            <a:endParaRPr lang="en-US" sz="2000" smtClean="0">
              <a:solidFill>
                <a:schemeClr val="tx1"/>
              </a:solidFill>
            </a:endParaRPr>
          </a:p>
          <a:p>
            <a:pPr marL="457200" indent="-457200">
              <a:buFont typeface="Wingdings" pitchFamily="2" charset="2"/>
              <a:buChar char="v"/>
            </a:pPr>
            <a:endParaRPr lang="en-US" sz="2000" smtClean="0">
              <a:solidFill>
                <a:schemeClr val="tx1"/>
              </a:solidFill>
            </a:endParaRPr>
          </a:p>
          <a:p>
            <a:pPr marL="457200" indent="-457200">
              <a:buFont typeface="Wingdings" pitchFamily="2" charset="2"/>
              <a:buChar char="v"/>
            </a:pPr>
            <a:endParaRPr lang="en-US" sz="2000" smtClean="0">
              <a:solidFill>
                <a:schemeClr val="tx1"/>
              </a:solidFill>
            </a:endParaRPr>
          </a:p>
          <a:p>
            <a:pPr marL="457200" indent="-457200">
              <a:buFont typeface="Wingdings" pitchFamily="2" charset="2"/>
              <a:buChar char="v"/>
            </a:pPr>
            <a:endParaRPr lang="en-US" sz="2000" smtClean="0">
              <a:solidFill>
                <a:schemeClr val="tx1"/>
              </a:solidFill>
            </a:endParaRPr>
          </a:p>
        </p:txBody>
      </p:sp>
      <p:sp>
        <p:nvSpPr>
          <p:cNvPr id="33796"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r>
              <a:rPr lang="en-US" sz="3600" smtClean="0">
                <a:solidFill>
                  <a:schemeClr val="tx1"/>
                </a:solidFill>
              </a:rPr>
              <a:t>How to start business in India</a:t>
            </a:r>
          </a:p>
        </p:txBody>
      </p:sp>
      <p:sp>
        <p:nvSpPr>
          <p:cNvPr id="58371" name="Rectangle 3"/>
          <p:cNvSpPr>
            <a:spLocks noGrp="1" noChangeArrowheads="1"/>
          </p:cNvSpPr>
          <p:nvPr>
            <p:ph type="body" idx="1"/>
          </p:nvPr>
        </p:nvSpPr>
        <p:spPr>
          <a:xfrm>
            <a:off x="406400" y="1125538"/>
            <a:ext cx="8551863" cy="5141912"/>
          </a:xfrm>
        </p:spPr>
        <p:txBody>
          <a:bodyPr/>
          <a:lstStyle/>
          <a:p>
            <a:pPr>
              <a:buFont typeface="Wingdings" pitchFamily="2" charset="2"/>
              <a:buChar char="v"/>
            </a:pPr>
            <a:r>
              <a:rPr lang="en-US" sz="1800" smtClean="0">
                <a:solidFill>
                  <a:schemeClr val="tx1"/>
                </a:solidFill>
              </a:rPr>
              <a:t>Korean &amp; Japanese Companies are the most aggressive in India.</a:t>
            </a:r>
          </a:p>
          <a:p>
            <a:pPr>
              <a:buFont typeface="Wingdings" pitchFamily="2" charset="2"/>
              <a:buChar char="v"/>
            </a:pPr>
            <a:r>
              <a:rPr lang="en-US" sz="1800" smtClean="0">
                <a:solidFill>
                  <a:schemeClr val="tx1"/>
                </a:solidFill>
              </a:rPr>
              <a:t>Start up business contacts can be developed by partcipating in major trade fairs such as Elecrama (once in 2 years), IMTEX (Indian machine tool exhibitions), Power Gen (once in 2 years),  Textile fares  or Hannover fair (G) where most of the Indian businessman travel..</a:t>
            </a:r>
          </a:p>
          <a:p>
            <a:pPr>
              <a:buFont typeface="Wingdings" pitchFamily="2" charset="2"/>
              <a:buChar char="v"/>
            </a:pPr>
            <a:r>
              <a:rPr lang="en-US" sz="1800" smtClean="0">
                <a:solidFill>
                  <a:schemeClr val="tx1"/>
                </a:solidFill>
                <a:effectLst>
                  <a:outerShdw blurRad="38100" dist="38100" dir="2700000" algn="tl">
                    <a:srgbClr val="C0C0C0"/>
                  </a:outerShdw>
                </a:effectLst>
              </a:rPr>
              <a:t>Different business </a:t>
            </a:r>
            <a:r>
              <a:rPr lang="en-US" sz="1800" smtClean="0">
                <a:solidFill>
                  <a:schemeClr val="tx1"/>
                </a:solidFill>
              </a:rPr>
              <a:t>modes can be as under:</a:t>
            </a:r>
          </a:p>
          <a:p>
            <a:pPr>
              <a:buFont typeface="Arial" pitchFamily="34" charset="0"/>
              <a:buAutoNum type="arabicPeriod"/>
            </a:pPr>
            <a:r>
              <a:rPr lang="en-US" sz="1800" smtClean="0">
                <a:solidFill>
                  <a:schemeClr val="tx1"/>
                </a:solidFill>
              </a:rPr>
              <a:t>Appointing Distributors/Dealers. (margin expectation of min 15%).</a:t>
            </a:r>
          </a:p>
          <a:p>
            <a:pPr>
              <a:buFont typeface="Arial" pitchFamily="34" charset="0"/>
              <a:buAutoNum type="arabicPeriod"/>
            </a:pPr>
            <a:r>
              <a:rPr lang="en-US" sz="1800" smtClean="0">
                <a:solidFill>
                  <a:schemeClr val="tx1"/>
                </a:solidFill>
              </a:rPr>
              <a:t>JV with the Indian Co. (Majority/Minority stake). Perhaps this could help in getting good Sales revenues..</a:t>
            </a:r>
          </a:p>
          <a:p>
            <a:pPr>
              <a:buFont typeface="Arial" pitchFamily="34" charset="0"/>
              <a:buAutoNum type="arabicPeriod"/>
            </a:pPr>
            <a:r>
              <a:rPr lang="en-US" sz="1800" smtClean="0">
                <a:solidFill>
                  <a:schemeClr val="tx1"/>
                </a:solidFill>
              </a:rPr>
              <a:t>Green field which many MNC’s like Hyundai, Ford, Samsung, LG’s have done.</a:t>
            </a:r>
          </a:p>
          <a:p>
            <a:pPr>
              <a:buFont typeface="Wingdings" pitchFamily="2" charset="2"/>
              <a:buChar char="v"/>
            </a:pPr>
            <a:r>
              <a:rPr lang="en-US" sz="1800" smtClean="0">
                <a:solidFill>
                  <a:schemeClr val="tx1"/>
                </a:solidFill>
              </a:rPr>
              <a:t>Approach for appointing </a:t>
            </a:r>
            <a:r>
              <a:rPr lang="en-US" sz="1800" b="1" smtClean="0">
                <a:solidFill>
                  <a:schemeClr val="tx1"/>
                </a:solidFill>
              </a:rPr>
              <a:t>Distributors/Dealers (Mumbay, Delhi)</a:t>
            </a:r>
          </a:p>
          <a:p>
            <a:pPr>
              <a:buFont typeface="Arial" pitchFamily="34" charset="0"/>
              <a:buAutoNum type="arabicPeriod"/>
            </a:pPr>
            <a:r>
              <a:rPr lang="en-US" sz="1800" smtClean="0">
                <a:solidFill>
                  <a:schemeClr val="tx1"/>
                </a:solidFill>
              </a:rPr>
              <a:t>Payment terms: Do not like LC, advance payment, but prefers open Credit of 60-90 days. One needs to have a relaxing Terms of payment.</a:t>
            </a:r>
          </a:p>
          <a:p>
            <a:pPr>
              <a:buFont typeface="Arial" pitchFamily="34" charset="0"/>
              <a:buAutoNum type="arabicPeriod"/>
            </a:pPr>
            <a:endParaRPr lang="en-US" sz="2000" smtClean="0">
              <a:solidFill>
                <a:schemeClr val="tx1"/>
              </a:solidFill>
            </a:endParaRP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p:txBody>
      </p:sp>
      <p:sp>
        <p:nvSpPr>
          <p:cNvPr id="34820"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pPr>
              <a:defRPr/>
            </a:pPr>
            <a:r>
              <a:rPr lang="en-US" sz="3600" dirty="0" smtClean="0">
                <a:solidFill>
                  <a:schemeClr val="tx1"/>
                </a:solidFill>
              </a:rPr>
              <a:t>Business in India</a:t>
            </a:r>
          </a:p>
        </p:txBody>
      </p:sp>
      <p:sp>
        <p:nvSpPr>
          <p:cNvPr id="58371" name="Rectangle 3"/>
          <p:cNvSpPr>
            <a:spLocks noGrp="1" noChangeArrowheads="1"/>
          </p:cNvSpPr>
          <p:nvPr>
            <p:ph type="body" idx="1"/>
          </p:nvPr>
        </p:nvSpPr>
        <p:spPr>
          <a:xfrm>
            <a:off x="406400" y="1125538"/>
            <a:ext cx="8551863" cy="5141912"/>
          </a:xfrm>
        </p:spPr>
        <p:txBody>
          <a:bodyPr/>
          <a:lstStyle/>
          <a:p>
            <a:pPr>
              <a:buFont typeface="Wingdings" pitchFamily="2" charset="2"/>
              <a:buChar char="v"/>
            </a:pPr>
            <a:r>
              <a:rPr lang="en-US" sz="1800" smtClean="0">
                <a:solidFill>
                  <a:schemeClr val="tx1"/>
                </a:solidFill>
              </a:rPr>
              <a:t>Approach for JV/Green Field.</a:t>
            </a:r>
          </a:p>
          <a:p>
            <a:pPr>
              <a:buFont typeface="Arial" pitchFamily="34" charset="0"/>
              <a:buAutoNum type="arabicPeriod"/>
            </a:pPr>
            <a:r>
              <a:rPr lang="en-US" sz="1800" smtClean="0">
                <a:solidFill>
                  <a:schemeClr val="tx1"/>
                </a:solidFill>
              </a:rPr>
              <a:t>Need to approach Ministry of Trade &amp; Commerce &amp; Ministry of Finance.</a:t>
            </a:r>
          </a:p>
          <a:p>
            <a:pPr>
              <a:buFont typeface="Wingdings" pitchFamily="2" charset="2"/>
              <a:buChar char="v"/>
            </a:pPr>
            <a:r>
              <a:rPr lang="en-US" sz="1800" smtClean="0">
                <a:solidFill>
                  <a:schemeClr val="tx1"/>
                </a:solidFill>
              </a:rPr>
              <a:t>Challenges ahead for Business in case of imports into India.</a:t>
            </a:r>
          </a:p>
          <a:p>
            <a:pPr>
              <a:buFont typeface="Arial" pitchFamily="34" charset="0"/>
              <a:buAutoNum type="arabicPeriod"/>
            </a:pPr>
            <a:r>
              <a:rPr lang="en-US" sz="1800" smtClean="0">
                <a:solidFill>
                  <a:schemeClr val="tx1"/>
                </a:solidFill>
              </a:rPr>
              <a:t>Bureaucratic approach.</a:t>
            </a:r>
          </a:p>
          <a:p>
            <a:pPr>
              <a:buFont typeface="Arial" pitchFamily="34" charset="0"/>
              <a:buAutoNum type="arabicPeriod"/>
            </a:pPr>
            <a:r>
              <a:rPr lang="en-US" sz="1800" smtClean="0">
                <a:solidFill>
                  <a:schemeClr val="tx1"/>
                </a:solidFill>
              </a:rPr>
              <a:t>Complicated taxes &amp; duties structure.</a:t>
            </a:r>
          </a:p>
          <a:p>
            <a:pPr>
              <a:buFont typeface="Arial" pitchFamily="34" charset="0"/>
              <a:buAutoNum type="arabicPeriod"/>
            </a:pPr>
            <a:r>
              <a:rPr lang="en-US" sz="1800" smtClean="0">
                <a:solidFill>
                  <a:schemeClr val="tx1"/>
                </a:solidFill>
              </a:rPr>
              <a:t>Different rules from State to State.</a:t>
            </a:r>
          </a:p>
          <a:p>
            <a:pPr>
              <a:buFont typeface="Arial" pitchFamily="34" charset="0"/>
              <a:buAutoNum type="arabicPeriod"/>
            </a:pPr>
            <a:r>
              <a:rPr lang="en-US" sz="1800" smtClean="0">
                <a:solidFill>
                  <a:schemeClr val="tx1"/>
                </a:solidFill>
              </a:rPr>
              <a:t>Corruption levels some times. EMR/LS does not entertain the same.</a:t>
            </a:r>
          </a:p>
          <a:p>
            <a:pPr>
              <a:buFont typeface="Arial" pitchFamily="34" charset="0"/>
              <a:buAutoNum type="arabicPeriod"/>
            </a:pPr>
            <a:endParaRPr lang="en-US" sz="1800" smtClean="0">
              <a:solidFill>
                <a:schemeClr val="tx1"/>
              </a:solidFill>
            </a:endParaRPr>
          </a:p>
          <a:p>
            <a:pPr>
              <a:buFont typeface="Wingdings" pitchFamily="2" charset="2"/>
              <a:buChar char="v"/>
            </a:pPr>
            <a:endParaRPr lang="en-US" sz="1800" smtClean="0">
              <a:solidFill>
                <a:schemeClr val="tx1"/>
              </a:solidFill>
            </a:endParaRPr>
          </a:p>
          <a:p>
            <a:pPr>
              <a:buFont typeface="Arial" pitchFamily="34" charset="0"/>
              <a:buAutoNum type="arabicPeriod"/>
            </a:pPr>
            <a:endParaRPr lang="en-US" sz="2000" smtClean="0">
              <a:solidFill>
                <a:schemeClr val="tx1"/>
              </a:solidFill>
            </a:endParaRP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p:txBody>
      </p:sp>
      <p:sp>
        <p:nvSpPr>
          <p:cNvPr id="35844"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p:txBody>
          <a:bodyPr/>
          <a:lstStyle/>
          <a:p>
            <a:endParaRPr lang="es-CL" smtClean="0"/>
          </a:p>
          <a:p>
            <a:endParaRPr lang="es-CL" smtClean="0"/>
          </a:p>
          <a:p>
            <a:endParaRPr lang="es-CL" sz="3200" b="1" smtClean="0"/>
          </a:p>
          <a:p>
            <a:r>
              <a:rPr lang="es-CL" sz="3200" b="1" i="1" smtClean="0"/>
              <a:t>LEROY SOMER MOTOR in INDIA</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smtClean="0"/>
              <a:t>India – Facts</a:t>
            </a:r>
          </a:p>
        </p:txBody>
      </p:sp>
      <p:sp>
        <p:nvSpPr>
          <p:cNvPr id="19459" name="Rectangle 3" descr="in-m"/>
          <p:cNvSpPr>
            <a:spLocks noChangeArrowheads="1"/>
          </p:cNvSpPr>
          <p:nvPr/>
        </p:nvSpPr>
        <p:spPr bwMode="auto">
          <a:xfrm>
            <a:off x="7458075" y="1176338"/>
            <a:ext cx="1176338" cy="820737"/>
          </a:xfrm>
          <a:prstGeom prst="rect">
            <a:avLst/>
          </a:prstGeom>
          <a:blipFill dpi="0" rotWithShape="1">
            <a:blip r:embed="rId2" cstate="print"/>
            <a:srcRect/>
            <a:stretch>
              <a:fillRect/>
            </a:stretch>
          </a:blipFill>
          <a:ln w="9525">
            <a:solidFill>
              <a:schemeClr val="tx1"/>
            </a:solidFill>
            <a:miter lim="800000"/>
            <a:headEnd/>
            <a:tailEnd/>
          </a:ln>
        </p:spPr>
        <p:txBody>
          <a:bodyPr wrap="none" anchor="ctr"/>
          <a:lstStyle/>
          <a:p>
            <a:endParaRPr lang="es-CL"/>
          </a:p>
        </p:txBody>
      </p:sp>
      <p:graphicFrame>
        <p:nvGraphicFramePr>
          <p:cNvPr id="47108" name="Group 4"/>
          <p:cNvGraphicFramePr>
            <a:graphicFrameLocks noGrp="1"/>
          </p:cNvGraphicFramePr>
          <p:nvPr>
            <p:ph idx="1"/>
          </p:nvPr>
        </p:nvGraphicFramePr>
        <p:xfrm>
          <a:off x="428625" y="1181100"/>
          <a:ext cx="8366125" cy="4631056"/>
        </p:xfrm>
        <a:graphic>
          <a:graphicData uri="http://schemas.openxmlformats.org/drawingml/2006/table">
            <a:tbl>
              <a:tblPr/>
              <a:tblGrid>
                <a:gridCol w="2263775"/>
                <a:gridCol w="6102350"/>
              </a:tblGrid>
              <a:tr h="206375">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dirty="0" smtClean="0">
                          <a:ln>
                            <a:noFill/>
                          </a:ln>
                          <a:solidFill>
                            <a:srgbClr val="000099"/>
                          </a:solidFill>
                          <a:effectLst/>
                          <a:latin typeface="Arial" charset="0"/>
                          <a:cs typeface="Times New Roman" pitchFamily="18" charset="0"/>
                        </a:rPr>
                        <a:t>Official Name</a:t>
                      </a:r>
                      <a:endParaRPr kumimoji="0" lang="en-US" sz="1400" b="0" i="0" u="none" strike="noStrike" cap="none" normalizeH="0" baseline="0" dirty="0" smtClean="0">
                        <a:ln>
                          <a:noFill/>
                        </a:ln>
                        <a:solidFill>
                          <a:srgbClr val="000099"/>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Bharat (Hindi), Republic of India (English)</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cap="flat">
                      <a:noFill/>
                    </a:lnT>
                    <a:lnB>
                      <a:noFill/>
                    </a:lnB>
                    <a:lnTlToBr>
                      <a:noFill/>
                    </a:lnTlToBr>
                    <a:lnBlToTr>
                      <a:noFill/>
                    </a:lnBlToTr>
                    <a:noFill/>
                  </a:tcPr>
                </a:tc>
              </a:tr>
              <a:tr h="29210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rPr>
                        <a:t>Federal Republic</a:t>
                      </a: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rPr>
                        <a:t>Formed of 29 States &amp; 6 Union Territories</a:t>
                      </a:r>
                    </a:p>
                  </a:txBody>
                  <a:tcPr horzOverflow="overflow">
                    <a:lnL>
                      <a:noFill/>
                    </a:lnL>
                    <a:lnR cap="flat">
                      <a:noFill/>
                    </a:lnR>
                    <a:lnT>
                      <a:noFill/>
                    </a:lnT>
                    <a:lnB>
                      <a:noFill/>
                    </a:lnB>
                    <a:lnTlToBr>
                      <a:noFill/>
                    </a:lnTlToBr>
                    <a:lnBlToTr>
                      <a:noFill/>
                    </a:lnBlToTr>
                    <a:noFill/>
                  </a:tcPr>
                </a:tc>
              </a:tr>
              <a:tr h="19685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rPr>
                        <a:t>Independence</a:t>
                      </a: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rPr>
                        <a:t>15</a:t>
                      </a:r>
                      <a:r>
                        <a:rPr kumimoji="0" lang="en-US" sz="1400" b="0" i="0" u="none" strike="noStrike" cap="none" normalizeH="0" baseline="30000" dirty="0" smtClean="0">
                          <a:ln>
                            <a:noFill/>
                          </a:ln>
                          <a:solidFill>
                            <a:srgbClr val="000000"/>
                          </a:solidFill>
                          <a:effectLst/>
                          <a:latin typeface="Arial" charset="0"/>
                        </a:rPr>
                        <a:t>th</a:t>
                      </a:r>
                      <a:r>
                        <a:rPr kumimoji="0" lang="en-US" sz="1400" b="0" i="0" u="none" strike="noStrike" cap="none" normalizeH="0" baseline="0" dirty="0" smtClean="0">
                          <a:ln>
                            <a:noFill/>
                          </a:ln>
                          <a:solidFill>
                            <a:srgbClr val="000000"/>
                          </a:solidFill>
                          <a:effectLst/>
                          <a:latin typeface="Arial" charset="0"/>
                        </a:rPr>
                        <a:t> August 1947</a:t>
                      </a:r>
                    </a:p>
                  </a:txBody>
                  <a:tcPr horzOverflow="overflow">
                    <a:lnL>
                      <a:noFill/>
                    </a:lnL>
                    <a:lnR cap="flat">
                      <a:noFill/>
                    </a:lnR>
                    <a:lnT>
                      <a:noFill/>
                    </a:lnT>
                    <a:lnB>
                      <a:noFill/>
                    </a:lnB>
                    <a:lnTlToBr>
                      <a:noFill/>
                    </a:lnTlToBr>
                    <a:lnBlToTr>
                      <a:noFill/>
                    </a:lnBlToTr>
                    <a:noFill/>
                  </a:tcPr>
                </a:tc>
              </a:tr>
              <a:tr h="19685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Capital</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New Delhi</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30480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Population </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1,2 </a:t>
                      </a:r>
                      <a:r>
                        <a:rPr kumimoji="0" lang="en-US" sz="1400" b="0" i="0" u="none" strike="noStrike" cap="none" normalizeH="0" baseline="0" dirty="0" err="1" smtClean="0">
                          <a:ln>
                            <a:noFill/>
                          </a:ln>
                          <a:solidFill>
                            <a:srgbClr val="000000"/>
                          </a:solidFill>
                          <a:effectLst/>
                          <a:latin typeface="Arial" charset="0"/>
                          <a:cs typeface="Times New Roman" pitchFamily="18" charset="0"/>
                        </a:rPr>
                        <a:t>Bn</a:t>
                      </a:r>
                      <a:r>
                        <a:rPr kumimoji="0" lang="en-US" sz="1400" b="0" i="0" u="none" strike="noStrike" cap="none" normalizeH="0" baseline="0" dirty="0" smtClean="0">
                          <a:ln>
                            <a:noFill/>
                          </a:ln>
                          <a:solidFill>
                            <a:srgbClr val="000000"/>
                          </a:solidFill>
                          <a:effectLst/>
                          <a:latin typeface="Arial" charset="0"/>
                          <a:cs typeface="Times New Roman" pitchFamily="18" charset="0"/>
                        </a:rPr>
                        <a:t> as per census year 2011</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19685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Area</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3.3 million square kilometers</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290513">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Time zone</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sng" strike="noStrike" cap="none" normalizeH="0" baseline="0" dirty="0" smtClean="0">
                          <a:ln>
                            <a:noFill/>
                          </a:ln>
                          <a:solidFill>
                            <a:srgbClr val="000000"/>
                          </a:solidFill>
                          <a:effectLst/>
                          <a:latin typeface="Arial" charset="0"/>
                          <a:cs typeface="Times New Roman" pitchFamily="18" charset="0"/>
                        </a:rPr>
                        <a:t>GMT +05:30</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19685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Coastline Length</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7600 km</a:t>
                      </a:r>
                      <a:endParaRPr kumimoji="0" lang="en-US" sz="1400" b="0" i="0" u="none" strike="noStrike" cap="none" normalizeH="0" baseline="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312738">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Languages </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National languages :  Hindi and English; recognizes 22 regional languages.</a:t>
                      </a:r>
                    </a:p>
                  </a:txBody>
                  <a:tcPr horzOverflow="overflow">
                    <a:lnL>
                      <a:noFill/>
                    </a:lnL>
                    <a:lnR cap="flat">
                      <a:noFill/>
                    </a:lnR>
                    <a:lnT>
                      <a:noFill/>
                    </a:lnT>
                    <a:lnB>
                      <a:noFill/>
                    </a:lnB>
                    <a:lnTlToBr>
                      <a:noFill/>
                    </a:lnTlToBr>
                    <a:lnBlToTr>
                      <a:noFill/>
                    </a:lnBlToTr>
                    <a:noFill/>
                  </a:tcPr>
                </a:tc>
              </a:tr>
              <a:tr h="29210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Major Religions</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Hinduism, Islam, Christianity, Buddhism, Sikhism, Jainism</a:t>
                      </a:r>
                      <a:endParaRPr kumimoji="0" lang="en-US" sz="1400" b="0" i="0" u="none" strike="noStrike" cap="none" normalizeH="0" baseline="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325438">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rPr>
                        <a:t>Currency</a:t>
                      </a: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rPr>
                        <a:t>Rupee (Rs.)  </a:t>
                      </a:r>
                      <a:r>
                        <a:rPr kumimoji="0" lang="en-US" sz="1400" b="0" i="0" u="none" strike="noStrike" cap="none" normalizeH="0" baseline="0" dirty="0" smtClean="0">
                          <a:ln>
                            <a:noFill/>
                          </a:ln>
                          <a:solidFill>
                            <a:srgbClr val="000000"/>
                          </a:solidFill>
                          <a:effectLst/>
                          <a:latin typeface="Arial" charset="0"/>
                          <a:sym typeface="Wingdings" pitchFamily="2" charset="2"/>
                        </a:rPr>
                        <a:t> Exchange Rate: </a:t>
                      </a:r>
                      <a:r>
                        <a:rPr kumimoji="0" lang="en-US" sz="1400" b="1" i="0" u="sng" strike="noStrike" cap="none" normalizeH="0" baseline="0" dirty="0" smtClean="0">
                          <a:ln>
                            <a:noFill/>
                          </a:ln>
                          <a:solidFill>
                            <a:srgbClr val="000000"/>
                          </a:solidFill>
                          <a:effectLst/>
                          <a:latin typeface="Arial" charset="0"/>
                          <a:sym typeface="Wingdings" pitchFamily="2" charset="2"/>
                        </a:rPr>
                        <a:t>1USD = Rs.54</a:t>
                      </a:r>
                      <a:r>
                        <a:rPr kumimoji="0" lang="en-US" sz="1400" b="0" i="0" u="none" strike="noStrike" cap="none" normalizeH="0" baseline="0" dirty="0" smtClean="0">
                          <a:ln>
                            <a:noFill/>
                          </a:ln>
                          <a:solidFill>
                            <a:srgbClr val="000000"/>
                          </a:solidFill>
                          <a:effectLst/>
                          <a:latin typeface="Arial" charset="0"/>
                          <a:sym typeface="Wingdings" pitchFamily="2" charset="2"/>
                        </a:rPr>
                        <a:t> (June 2012)</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474663">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Headed by</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President elected for five-year term by National &amp; State Legislatures </a:t>
                      </a:r>
                    </a:p>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dirty="0" err="1" smtClean="0">
                          <a:ln>
                            <a:noFill/>
                          </a:ln>
                          <a:solidFill>
                            <a:srgbClr val="000000"/>
                          </a:solidFill>
                          <a:effectLst/>
                          <a:latin typeface="Arial" charset="0"/>
                          <a:cs typeface="Times New Roman" pitchFamily="18" charset="0"/>
                        </a:rPr>
                        <a:t>Pratibha</a:t>
                      </a:r>
                      <a:r>
                        <a:rPr kumimoji="0" lang="en-US" sz="1400" b="0" i="0" u="none" strike="noStrike" cap="none" normalizeH="0" baseline="0" dirty="0" smtClean="0">
                          <a:ln>
                            <a:noFill/>
                          </a:ln>
                          <a:solidFill>
                            <a:srgbClr val="000000"/>
                          </a:solidFill>
                          <a:effectLst/>
                          <a:latin typeface="Arial" charset="0"/>
                          <a:cs typeface="Times New Roman" pitchFamily="18" charset="0"/>
                        </a:rPr>
                        <a:t> Patil – President Today. New President in July’12.</a:t>
                      </a:r>
                      <a:endParaRPr kumimoji="0" lang="en-US" sz="1400" b="0" i="0" u="none" strike="noStrike" cap="none" normalizeH="0" baseline="0" dirty="0" smtClean="0">
                        <a:ln>
                          <a:noFill/>
                        </a:ln>
                        <a:solidFill>
                          <a:srgbClr val="000000"/>
                        </a:solidFill>
                        <a:effectLst/>
                        <a:latin typeface="Arial" charset="0"/>
                      </a:endParaRPr>
                    </a:p>
                  </a:txBody>
                  <a:tcPr horzOverflow="overflow">
                    <a:lnL>
                      <a:noFill/>
                    </a:lnL>
                    <a:lnR cap="flat">
                      <a:noFill/>
                    </a:lnR>
                    <a:lnT>
                      <a:noFill/>
                    </a:lnT>
                    <a:lnB>
                      <a:noFill/>
                    </a:lnB>
                    <a:lnTlToBr>
                      <a:noFill/>
                    </a:lnTlToBr>
                    <a:lnBlToTr>
                      <a:noFill/>
                    </a:lnBlToTr>
                    <a:noFill/>
                  </a:tcPr>
                </a:tc>
              </a:tr>
              <a:tr h="517525">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rgbClr val="000099"/>
                          </a:solidFill>
                          <a:effectLst/>
                          <a:latin typeface="Arial" charset="0"/>
                          <a:cs typeface="Times New Roman" pitchFamily="18" charset="0"/>
                        </a:rPr>
                        <a:t>National Executive</a:t>
                      </a:r>
                      <a:endParaRPr kumimoji="0" lang="en-US" sz="1400" b="0" i="0" u="none" strike="noStrike" cap="none" normalizeH="0" baseline="0" smtClean="0">
                        <a:ln>
                          <a:noFill/>
                        </a:ln>
                        <a:solidFill>
                          <a:srgbClr val="000099"/>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Prime Minister chosen from elected members of parliament </a:t>
                      </a:r>
                    </a:p>
                    <a:p>
                      <a:pPr marL="342900" marR="0" lvl="0" indent="-342900" algn="just"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Dr. Manmohan Singh ( of Congress Party) – Prime Minister today.</a:t>
                      </a:r>
                    </a:p>
                    <a:p>
                      <a:pPr marL="342900" marR="0" lvl="0" indent="-342900" algn="just"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rgbClr val="000000"/>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9487" name="Text Box 35"/>
          <p:cNvSpPr txBox="1">
            <a:spLocks noChangeArrowheads="1"/>
          </p:cNvSpPr>
          <p:nvPr/>
        </p:nvSpPr>
        <p:spPr bwMode="auto">
          <a:xfrm>
            <a:off x="7416800" y="1990725"/>
            <a:ext cx="1295400" cy="304800"/>
          </a:xfrm>
          <a:prstGeom prst="rect">
            <a:avLst/>
          </a:prstGeom>
          <a:noFill/>
          <a:ln w="9525">
            <a:noFill/>
            <a:miter lim="800000"/>
            <a:headEnd/>
            <a:tailEnd/>
          </a:ln>
        </p:spPr>
        <p:txBody>
          <a:bodyPr wrap="none">
            <a:spAutoFit/>
          </a:bodyPr>
          <a:lstStyle/>
          <a:p>
            <a:r>
              <a:rPr lang="en-US" sz="1400" b="1"/>
              <a:t>National Flag</a:t>
            </a:r>
          </a:p>
        </p:txBody>
      </p:sp>
      <p:sp>
        <p:nvSpPr>
          <p:cNvPr id="19488" name="Line 36"/>
          <p:cNvSpPr>
            <a:spLocks noChangeShapeType="1"/>
          </p:cNvSpPr>
          <p:nvPr/>
        </p:nvSpPr>
        <p:spPr bwMode="auto">
          <a:xfrm>
            <a:off x="0" y="1100138"/>
            <a:ext cx="8737600" cy="0"/>
          </a:xfrm>
          <a:prstGeom prst="line">
            <a:avLst/>
          </a:prstGeom>
          <a:noFill/>
          <a:ln w="9525">
            <a:solidFill>
              <a:schemeClr val="hlink"/>
            </a:solidFill>
            <a:round/>
            <a:headEnd/>
            <a:tailEnd/>
          </a:ln>
        </p:spPr>
        <p:txBody>
          <a:bodyPr wrap="none" anchor="ctr"/>
          <a:lstStyle/>
          <a:p>
            <a:endParaRPr lang="fr-FR"/>
          </a:p>
        </p:txBody>
      </p:sp>
      <p:sp>
        <p:nvSpPr>
          <p:cNvPr id="19489" name="Text Box 38"/>
          <p:cNvSpPr txBox="1">
            <a:spLocks noChangeArrowheads="1"/>
          </p:cNvSpPr>
          <p:nvPr/>
        </p:nvSpPr>
        <p:spPr bwMode="auto">
          <a:xfrm>
            <a:off x="542925" y="5721350"/>
            <a:ext cx="7666038" cy="581025"/>
          </a:xfrm>
          <a:prstGeom prst="rect">
            <a:avLst/>
          </a:prstGeom>
          <a:solidFill>
            <a:srgbClr val="FFFF99"/>
          </a:solidFill>
          <a:ln w="9525">
            <a:noFill/>
            <a:miter lim="800000"/>
            <a:headEnd/>
            <a:tailEnd/>
          </a:ln>
        </p:spPr>
        <p:txBody>
          <a:bodyPr>
            <a:spAutoFit/>
          </a:bodyPr>
          <a:lstStyle/>
          <a:p>
            <a:r>
              <a:rPr lang="en-US" sz="1600" b="1">
                <a:solidFill>
                  <a:srgbClr val="0F245F"/>
                </a:solidFill>
              </a:rPr>
              <a:t>35 states, 1618 languages, 6400 castes, 6 religions, 6 ethnic groups, 29 major festivals &amp; 1 country</a:t>
            </a: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r>
              <a:rPr lang="en-US" dirty="0" smtClean="0"/>
              <a:t>Leroy </a:t>
            </a:r>
            <a:r>
              <a:rPr lang="en-US" dirty="0" err="1" smtClean="0"/>
              <a:t>Somer</a:t>
            </a:r>
            <a:r>
              <a:rPr lang="en-US" dirty="0" smtClean="0"/>
              <a:t> Motors India-Introduction</a:t>
            </a:r>
          </a:p>
        </p:txBody>
      </p:sp>
      <p:sp>
        <p:nvSpPr>
          <p:cNvPr id="36867" name="Rectangle 3"/>
          <p:cNvSpPr>
            <a:spLocks noGrp="1" noChangeArrowheads="1"/>
          </p:cNvSpPr>
          <p:nvPr>
            <p:ph type="body" idx="1"/>
          </p:nvPr>
        </p:nvSpPr>
        <p:spPr>
          <a:xfrm>
            <a:off x="495300" y="1143000"/>
            <a:ext cx="8648700" cy="5334000"/>
          </a:xfrm>
        </p:spPr>
        <p:txBody>
          <a:bodyPr/>
          <a:lstStyle/>
          <a:p>
            <a:r>
              <a:rPr lang="en-US" sz="1600" smtClean="0"/>
              <a:t>Moteurs Leroy Somer started office in India in 1996 as a part of Emerson liaison office.</a:t>
            </a:r>
          </a:p>
          <a:p>
            <a:r>
              <a:rPr lang="en-US" sz="1600" smtClean="0"/>
              <a:t>Being a part of liaison office, Direct Sales was done from France to Indian customers for both Alternators &amp; Motors.</a:t>
            </a:r>
          </a:p>
          <a:p>
            <a:r>
              <a:rPr lang="en-US" sz="1600" smtClean="0"/>
              <a:t>In 2001-2002, LS entered into a JV for Alternators to strengthen their presence in Alternator market.</a:t>
            </a:r>
          </a:p>
          <a:p>
            <a:r>
              <a:rPr lang="en-US" sz="1600" smtClean="0"/>
              <a:t>LS Motors was established in 2007 as a Division of EECIPL for manufacturing Elevator Motors for Schindler. This was a part of Global agreement between Schindler &amp; LS &amp; today it contributes app 65% of the total LS Motors India Sales.</a:t>
            </a:r>
          </a:p>
          <a:p>
            <a:endParaRPr lang="en-US" sz="1600" smtClean="0"/>
          </a:p>
          <a:p>
            <a:endParaRPr lang="en-US" sz="1800" smtClean="0"/>
          </a:p>
          <a:p>
            <a:r>
              <a:rPr lang="en-US" sz="1600" smtClean="0"/>
              <a:t>LS Motors also caters to various OEM’s for the balance 35% of our total business for different variety of Motors &amp; Gears.</a:t>
            </a:r>
          </a:p>
          <a:p>
            <a:endParaRPr lang="en-US" sz="1800" smtClean="0"/>
          </a:p>
          <a:p>
            <a:pPr>
              <a:buFont typeface="Wingdings" pitchFamily="2" charset="2"/>
              <a:buNone/>
            </a:pPr>
            <a:endParaRPr lang="en-US" sz="1800" smtClean="0"/>
          </a:p>
          <a:p>
            <a:endParaRPr lang="en-US" sz="1800" smtClean="0"/>
          </a:p>
          <a:p>
            <a:endParaRPr lang="en-US" sz="1800" smtClean="0"/>
          </a:p>
          <a:p>
            <a:endParaRPr lang="en-US" sz="1800" smtClean="0"/>
          </a:p>
          <a:p>
            <a:endParaRPr lang="en-US" sz="1800" smtClean="0"/>
          </a:p>
          <a:p>
            <a:endParaRPr lang="en-US" sz="1800" smtClean="0"/>
          </a:p>
          <a:p>
            <a:pPr>
              <a:buFont typeface="Wingdings" pitchFamily="2" charset="2"/>
              <a:buNone/>
            </a:pPr>
            <a:r>
              <a:rPr lang="en-US" b="1" smtClean="0"/>
              <a:t> </a:t>
            </a:r>
            <a:endParaRPr lang="en-US" sz="1800" b="1" smtClean="0"/>
          </a:p>
        </p:txBody>
      </p:sp>
      <p:sp>
        <p:nvSpPr>
          <p:cNvPr id="36868" name="Slide Number Placeholder 4"/>
          <p:cNvSpPr>
            <a:spLocks noGrp="1"/>
          </p:cNvSpPr>
          <p:nvPr>
            <p:ph type="sldNum" sz="quarter" idx="11"/>
          </p:nvPr>
        </p:nvSpPr>
        <p:spPr>
          <a:noFill/>
        </p:spPr>
        <p:txBody>
          <a:bodyPr/>
          <a:lstStyle/>
          <a:p>
            <a:fld id="{F5D30C35-251D-4B7E-AAC8-A27688A538F8}" type="slidenum">
              <a:rPr lang="zh-TW" altLang="en-US" smtClean="0">
                <a:solidFill>
                  <a:srgbClr val="0F245F"/>
                </a:solidFill>
                <a:latin typeface="Arial" pitchFamily="34" charset="0"/>
                <a:ea typeface="PMingLiU" pitchFamily="18" charset="-120"/>
              </a:rPr>
              <a:pPr/>
              <a:t>20</a:t>
            </a:fld>
            <a:endParaRPr lang="en-US" altLang="zh-TW" smtClean="0">
              <a:solidFill>
                <a:srgbClr val="0F245F"/>
              </a:solidFill>
              <a:latin typeface="Arial" pitchFamily="34" charset="0"/>
              <a:ea typeface="PMingLiU" pitchFamily="18" charset="-120"/>
            </a:endParaRPr>
          </a:p>
        </p:txBody>
      </p:sp>
      <p:pic>
        <p:nvPicPr>
          <p:cNvPr id="36869" name="Picture 5" descr="LSMV"/>
          <p:cNvPicPr>
            <a:picLocks noChangeAspect="1" noChangeArrowheads="1"/>
          </p:cNvPicPr>
          <p:nvPr/>
        </p:nvPicPr>
        <p:blipFill>
          <a:blip r:embed="rId3" cstate="print"/>
          <a:srcRect/>
          <a:stretch>
            <a:fillRect/>
          </a:stretch>
        </p:blipFill>
        <p:spPr bwMode="auto">
          <a:xfrm>
            <a:off x="6615113" y="5105400"/>
            <a:ext cx="1538287" cy="1211263"/>
          </a:xfrm>
          <a:prstGeom prst="rect">
            <a:avLst/>
          </a:prstGeom>
          <a:noFill/>
          <a:ln w="9525">
            <a:noFill/>
            <a:miter lim="800000"/>
            <a:headEnd/>
            <a:tailEnd/>
          </a:ln>
        </p:spPr>
      </p:pic>
      <p:pic>
        <p:nvPicPr>
          <p:cNvPr id="36870" name="Picture 8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81400" y="5257800"/>
            <a:ext cx="1876425" cy="1092200"/>
          </a:xfrm>
          <a:prstGeom prst="rect">
            <a:avLst/>
          </a:prstGeom>
          <a:noFill/>
          <a:ln w="9525">
            <a:noFill/>
            <a:miter lim="800000"/>
            <a:headEnd/>
            <a:tailEnd/>
          </a:ln>
        </p:spPr>
      </p:pic>
      <p:pic>
        <p:nvPicPr>
          <p:cNvPr id="36871" name="Picture 32" descr="FMB130Basic-vue côté freins"/>
          <p:cNvPicPr>
            <a:picLocks noChangeAspect="1" noChangeArrowheads="1"/>
          </p:cNvPicPr>
          <p:nvPr/>
        </p:nvPicPr>
        <p:blipFill>
          <a:blip r:embed="rId5" cstate="print"/>
          <a:srcRect/>
          <a:stretch>
            <a:fillRect/>
          </a:stretch>
        </p:blipFill>
        <p:spPr bwMode="auto">
          <a:xfrm>
            <a:off x="7620000" y="3257550"/>
            <a:ext cx="1244600" cy="933450"/>
          </a:xfrm>
          <a:prstGeom prst="rect">
            <a:avLst/>
          </a:prstGeom>
          <a:noFill/>
          <a:ln w="9525">
            <a:noFill/>
            <a:miter lim="800000"/>
            <a:headEnd/>
            <a:tailEnd/>
          </a:ln>
        </p:spPr>
      </p:pic>
      <p:pic>
        <p:nvPicPr>
          <p:cNvPr id="36872" name="Picture 4" descr="http://ials-intra.emrsn.org/Outils/telechargement/images/LogoLS_c.jpg">
            <a:hlinkClick r:id="rId6"/>
          </p:cNvPr>
          <p:cNvPicPr>
            <a:picLocks noChangeAspect="1" noChangeArrowheads="1"/>
          </p:cNvPicPr>
          <p:nvPr/>
        </p:nvPicPr>
        <p:blipFill>
          <a:blip r:embed="rId7" cstate="print"/>
          <a:srcRect/>
          <a:stretch>
            <a:fillRect/>
          </a:stretch>
        </p:blipFill>
        <p:spPr bwMode="auto">
          <a:xfrm>
            <a:off x="457200" y="6248400"/>
            <a:ext cx="1323975" cy="43815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pPr>
              <a:defRPr/>
            </a:pPr>
            <a:r>
              <a:rPr lang="en-US" sz="3600" dirty="0" smtClean="0">
                <a:solidFill>
                  <a:schemeClr val="tx1"/>
                </a:solidFill>
              </a:rPr>
              <a:t> SELF experience</a:t>
            </a:r>
          </a:p>
        </p:txBody>
      </p:sp>
      <p:sp>
        <p:nvSpPr>
          <p:cNvPr id="58371" name="Rectangle 3"/>
          <p:cNvSpPr>
            <a:spLocks noGrp="1" noChangeArrowheads="1"/>
          </p:cNvSpPr>
          <p:nvPr>
            <p:ph type="body" idx="1"/>
          </p:nvPr>
        </p:nvSpPr>
        <p:spPr>
          <a:xfrm>
            <a:off x="406400" y="1125538"/>
            <a:ext cx="8551863" cy="5141912"/>
          </a:xfrm>
          <a:ln>
            <a:solidFill>
              <a:schemeClr val="accent1"/>
            </a:solidFill>
          </a:ln>
        </p:spPr>
        <p:txBody>
          <a:bodyPr/>
          <a:lstStyle/>
          <a:p>
            <a:pPr>
              <a:lnSpc>
                <a:spcPct val="70000"/>
              </a:lnSpc>
              <a:buFont typeface="Wingdings" pitchFamily="2" charset="2"/>
              <a:buChar char="v"/>
            </a:pPr>
            <a:r>
              <a:rPr lang="en-US" sz="2400" b="1" smtClean="0">
                <a:solidFill>
                  <a:schemeClr val="tx1"/>
                </a:solidFill>
              </a:rPr>
              <a:t>DIRECT SALES</a:t>
            </a:r>
          </a:p>
          <a:p>
            <a:pPr>
              <a:lnSpc>
                <a:spcPct val="70000"/>
              </a:lnSpc>
              <a:buFont typeface="Wingdings" pitchFamily="2" charset="2"/>
              <a:buChar char="v"/>
            </a:pPr>
            <a:r>
              <a:rPr lang="en-US" sz="2400" smtClean="0">
                <a:solidFill>
                  <a:schemeClr val="tx1"/>
                </a:solidFill>
              </a:rPr>
              <a:t>Joined LS in 1996  &amp; was first entrant in the company.</a:t>
            </a:r>
          </a:p>
          <a:p>
            <a:pPr>
              <a:lnSpc>
                <a:spcPct val="70000"/>
              </a:lnSpc>
              <a:buFont typeface="Wingdings" pitchFamily="2" charset="2"/>
              <a:buChar char="v"/>
            </a:pPr>
            <a:r>
              <a:rPr lang="en-US" sz="2400" smtClean="0">
                <a:solidFill>
                  <a:schemeClr val="tx1"/>
                </a:solidFill>
              </a:rPr>
              <a:t>Our focus was on developing OEM’s for different applications like Extrusion machines, Packaging machines, compressors, pumps using our technoligical edge &amp; global contract. Today this forms 30-35% app part of our business.</a:t>
            </a:r>
          </a:p>
          <a:p>
            <a:pPr>
              <a:lnSpc>
                <a:spcPct val="70000"/>
              </a:lnSpc>
              <a:buFont typeface="Wingdings" pitchFamily="2" charset="2"/>
              <a:buChar char="v"/>
            </a:pPr>
            <a:r>
              <a:rPr lang="en-US" sz="2400" smtClean="0">
                <a:solidFill>
                  <a:schemeClr val="tx1"/>
                </a:solidFill>
              </a:rPr>
              <a:t>Our business for the above is direct between customers &amp; DI &amp; we act as a liason personnel.</a:t>
            </a:r>
          </a:p>
          <a:p>
            <a:pPr>
              <a:lnSpc>
                <a:spcPct val="70000"/>
              </a:lnSpc>
              <a:buFont typeface="Wingdings" pitchFamily="2" charset="2"/>
              <a:buChar char="v"/>
            </a:pPr>
            <a:r>
              <a:rPr lang="en-US" sz="2400" smtClean="0">
                <a:solidFill>
                  <a:schemeClr val="tx1"/>
                </a:solidFill>
              </a:rPr>
              <a:t>We have no distributors/dealers due to the following:</a:t>
            </a:r>
          </a:p>
          <a:p>
            <a:pPr>
              <a:lnSpc>
                <a:spcPct val="70000"/>
              </a:lnSpc>
              <a:buFont typeface="Arial" pitchFamily="34" charset="0"/>
              <a:buAutoNum type="arabicPeriod"/>
            </a:pPr>
            <a:r>
              <a:rPr lang="en-US" sz="2400" smtClean="0">
                <a:solidFill>
                  <a:schemeClr val="tx1"/>
                </a:solidFill>
              </a:rPr>
              <a:t>High cost of import due to freight from France to Mumbai, road transportation to Noida, devaluating Rupee, &amp; high taxes &amp; duties.</a:t>
            </a:r>
          </a:p>
          <a:p>
            <a:pPr>
              <a:lnSpc>
                <a:spcPct val="70000"/>
              </a:lnSpc>
              <a:buFont typeface="Arial" pitchFamily="34" charset="0"/>
              <a:buAutoNum type="arabicPeriod"/>
            </a:pPr>
            <a:r>
              <a:rPr lang="en-US" sz="2400" smtClean="0">
                <a:solidFill>
                  <a:schemeClr val="tx1"/>
                </a:solidFill>
              </a:rPr>
              <a:t>Strong local competition.</a:t>
            </a:r>
          </a:p>
          <a:p>
            <a:pPr>
              <a:lnSpc>
                <a:spcPct val="70000"/>
              </a:lnSpc>
              <a:buFont typeface="Wingdings" pitchFamily="2" charset="2"/>
              <a:buChar char="v"/>
            </a:pPr>
            <a:endParaRPr lang="en-US" b="1" i="1" smtClean="0">
              <a:solidFill>
                <a:schemeClr val="tx1"/>
              </a:solidFill>
            </a:endParaRPr>
          </a:p>
          <a:p>
            <a:pPr>
              <a:lnSpc>
                <a:spcPct val="70000"/>
              </a:lnSpc>
              <a:buFont typeface="Wingdings" pitchFamily="2" charset="2"/>
              <a:buChar char="v"/>
            </a:pPr>
            <a:endParaRPr lang="en-US" b="1" i="1" smtClean="0">
              <a:solidFill>
                <a:schemeClr val="tx1"/>
              </a:solidFill>
            </a:endParaRPr>
          </a:p>
          <a:p>
            <a:pPr>
              <a:lnSpc>
                <a:spcPct val="70000"/>
              </a:lnSpc>
              <a:buFont typeface="Wingdings" pitchFamily="2" charset="2"/>
              <a:buChar char="v"/>
            </a:pPr>
            <a:endParaRPr lang="en-US" sz="2400" smtClean="0">
              <a:solidFill>
                <a:schemeClr val="tx1"/>
              </a:solidFill>
            </a:endParaRPr>
          </a:p>
          <a:p>
            <a:pPr>
              <a:lnSpc>
                <a:spcPct val="70000"/>
              </a:lnSpc>
              <a:buFont typeface="Arial" pitchFamily="34" charset="0"/>
              <a:buAutoNum type="arabicPeriod"/>
            </a:pPr>
            <a:endParaRPr lang="en-US" smtClean="0">
              <a:solidFill>
                <a:schemeClr val="tx1"/>
              </a:solidFill>
            </a:endParaRPr>
          </a:p>
          <a:p>
            <a:pPr>
              <a:lnSpc>
                <a:spcPct val="70000"/>
              </a:lnSpc>
              <a:buFont typeface="Wingdings" pitchFamily="2" charset="2"/>
              <a:buChar char="v"/>
            </a:pPr>
            <a:endParaRPr lang="en-US" smtClean="0">
              <a:solidFill>
                <a:schemeClr val="tx1"/>
              </a:solidFill>
            </a:endParaRPr>
          </a:p>
          <a:p>
            <a:pPr>
              <a:lnSpc>
                <a:spcPct val="70000"/>
              </a:lnSpc>
              <a:buFont typeface="Wingdings" pitchFamily="2" charset="2"/>
              <a:buChar char="v"/>
            </a:pPr>
            <a:endParaRPr lang="en-US" smtClean="0">
              <a:solidFill>
                <a:schemeClr val="tx1"/>
              </a:solidFill>
            </a:endParaRPr>
          </a:p>
          <a:p>
            <a:pPr>
              <a:lnSpc>
                <a:spcPct val="70000"/>
              </a:lnSpc>
              <a:buFont typeface="Wingdings" pitchFamily="2" charset="2"/>
              <a:buChar char="v"/>
            </a:pPr>
            <a:endParaRPr lang="en-US" smtClean="0">
              <a:solidFill>
                <a:schemeClr val="tx1"/>
              </a:solidFill>
            </a:endParaRPr>
          </a:p>
        </p:txBody>
      </p:sp>
      <p:sp>
        <p:nvSpPr>
          <p:cNvPr id="37892"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pPr>
              <a:defRPr/>
            </a:pPr>
            <a:r>
              <a:rPr lang="en-US" sz="3600" dirty="0" smtClean="0">
                <a:solidFill>
                  <a:schemeClr val="tx1"/>
                </a:solidFill>
              </a:rPr>
              <a:t> SELF experience</a:t>
            </a:r>
          </a:p>
        </p:txBody>
      </p:sp>
      <p:sp>
        <p:nvSpPr>
          <p:cNvPr id="58371" name="Rectangle 3"/>
          <p:cNvSpPr>
            <a:spLocks noGrp="1" noChangeArrowheads="1"/>
          </p:cNvSpPr>
          <p:nvPr>
            <p:ph type="body" idx="1"/>
          </p:nvPr>
        </p:nvSpPr>
        <p:spPr>
          <a:xfrm>
            <a:off x="406400" y="1125538"/>
            <a:ext cx="8551863" cy="5141912"/>
          </a:xfrm>
          <a:ln>
            <a:solidFill>
              <a:schemeClr val="accent1"/>
            </a:solidFill>
          </a:ln>
        </p:spPr>
        <p:txBody>
          <a:bodyPr/>
          <a:lstStyle/>
          <a:p>
            <a:pPr>
              <a:lnSpc>
                <a:spcPct val="70000"/>
              </a:lnSpc>
              <a:buFont typeface="Wingdings" pitchFamily="2" charset="2"/>
              <a:buChar char="v"/>
            </a:pPr>
            <a:r>
              <a:rPr lang="en-US" sz="1600" b="1" smtClean="0">
                <a:solidFill>
                  <a:schemeClr val="tx1"/>
                </a:solidFill>
              </a:rPr>
              <a:t>LOCAL MANUFACTURING</a:t>
            </a:r>
          </a:p>
          <a:p>
            <a:pPr>
              <a:lnSpc>
                <a:spcPct val="70000"/>
              </a:lnSpc>
              <a:buFont typeface="Wingdings" pitchFamily="2" charset="2"/>
              <a:buChar char="v"/>
            </a:pPr>
            <a:r>
              <a:rPr lang="en-US" sz="1600" smtClean="0">
                <a:solidFill>
                  <a:schemeClr val="tx1"/>
                </a:solidFill>
              </a:rPr>
              <a:t>To serve Schindler locally, a new Company Leroy Somer Motor Division, a subsidiary of Emerson Electric Co.I ndia Pvt. Ltd was created</a:t>
            </a:r>
            <a:r>
              <a:rPr lang="en-US" sz="1800" b="1" i="1" smtClean="0">
                <a:solidFill>
                  <a:schemeClr val="tx1"/>
                </a:solidFill>
              </a:rPr>
              <a:t>.</a:t>
            </a:r>
          </a:p>
          <a:p>
            <a:pPr>
              <a:lnSpc>
                <a:spcPct val="70000"/>
              </a:lnSpc>
              <a:buFont typeface="Wingdings" pitchFamily="2" charset="2"/>
              <a:buChar char="v"/>
            </a:pPr>
            <a:r>
              <a:rPr lang="en-US" sz="1600" smtClean="0">
                <a:solidFill>
                  <a:schemeClr val="tx1"/>
                </a:solidFill>
              </a:rPr>
              <a:t>Leased a Area of 465 Sqm as per our requirement.</a:t>
            </a:r>
            <a:endParaRPr lang="en-US" sz="1600" i="1" smtClean="0">
              <a:solidFill>
                <a:schemeClr val="tx1"/>
              </a:solidFill>
            </a:endParaRPr>
          </a:p>
          <a:p>
            <a:pPr>
              <a:lnSpc>
                <a:spcPct val="70000"/>
              </a:lnSpc>
              <a:buFont typeface="Wingdings" pitchFamily="2" charset="2"/>
              <a:buChar char="v"/>
            </a:pPr>
            <a:r>
              <a:rPr lang="en-US" sz="1600" smtClean="0">
                <a:solidFill>
                  <a:schemeClr val="tx1"/>
                </a:solidFill>
              </a:rPr>
              <a:t>Hired Emerson approved lawyer for due diligence &amp; registered our production unit with local government authorities.</a:t>
            </a:r>
          </a:p>
          <a:p>
            <a:pPr>
              <a:lnSpc>
                <a:spcPct val="70000"/>
              </a:lnSpc>
              <a:buFont typeface="Wingdings" pitchFamily="2" charset="2"/>
              <a:buChar char="v"/>
            </a:pPr>
            <a:r>
              <a:rPr lang="en-US" sz="1600" smtClean="0">
                <a:solidFill>
                  <a:schemeClr val="tx1"/>
                </a:solidFill>
              </a:rPr>
              <a:t>Did local registrations like Excise, Sales Tax, Factory license.</a:t>
            </a:r>
          </a:p>
          <a:p>
            <a:pPr>
              <a:lnSpc>
                <a:spcPct val="70000"/>
              </a:lnSpc>
              <a:buFont typeface="Wingdings" pitchFamily="2" charset="2"/>
              <a:buChar char="v"/>
            </a:pPr>
            <a:r>
              <a:rPr lang="en-US" sz="1600" smtClean="0">
                <a:solidFill>
                  <a:schemeClr val="tx1"/>
                </a:solidFill>
              </a:rPr>
              <a:t>Did the first costing of material after selecting vendors for supply of lamination, Copper, Housings etc with import of components like Brakes, bearings, encoders from Overseas suppliers including LS subsidiaries.</a:t>
            </a:r>
          </a:p>
          <a:p>
            <a:pPr>
              <a:lnSpc>
                <a:spcPct val="70000"/>
              </a:lnSpc>
              <a:buFont typeface="Wingdings" pitchFamily="2" charset="2"/>
              <a:buChar char="v"/>
            </a:pPr>
            <a:r>
              <a:rPr lang="en-US" sz="1600" smtClean="0">
                <a:solidFill>
                  <a:schemeClr val="tx1"/>
                </a:solidFill>
              </a:rPr>
              <a:t>Hiring of Factory Manager, Workers etc.</a:t>
            </a:r>
          </a:p>
          <a:p>
            <a:pPr>
              <a:lnSpc>
                <a:spcPct val="70000"/>
              </a:lnSpc>
              <a:buFont typeface="Wingdings" pitchFamily="2" charset="2"/>
              <a:buChar char="v"/>
            </a:pPr>
            <a:r>
              <a:rPr lang="en-US" sz="1600" b="1" smtClean="0">
                <a:solidFill>
                  <a:schemeClr val="tx1"/>
                </a:solidFill>
              </a:rPr>
              <a:t>RESULT</a:t>
            </a:r>
            <a:r>
              <a:rPr lang="en-US" sz="1600" smtClean="0">
                <a:solidFill>
                  <a:schemeClr val="tx1"/>
                </a:solidFill>
              </a:rPr>
              <a:t>: Today the company has manufactured 6600 no of motors with a expected sales of 2.3 M € in FY’12 &amp; we plan to move to double the Area in FY’13 with a intention to meet our customers growing demand, keep stocks of motors for our other parners such as Michelin, Kabra, IR etc.</a:t>
            </a:r>
          </a:p>
          <a:p>
            <a:pPr>
              <a:lnSpc>
                <a:spcPct val="70000"/>
              </a:lnSpc>
              <a:buFont typeface="Wingdings" pitchFamily="2" charset="2"/>
              <a:buChar char="v"/>
            </a:pPr>
            <a:r>
              <a:rPr lang="en-US" sz="1800" smtClean="0">
                <a:solidFill>
                  <a:schemeClr val="tx1"/>
                </a:solidFill>
              </a:rPr>
              <a:t>After successful project, LSMD will intends to multiply this experience to explore other manufacturing options:</a:t>
            </a:r>
            <a:r>
              <a:rPr lang="en-US" sz="1800" b="1" i="1" smtClean="0">
                <a:solidFill>
                  <a:schemeClr val="tx1"/>
                </a:solidFill>
              </a:rPr>
              <a:t> </a:t>
            </a:r>
          </a:p>
          <a:p>
            <a:pPr>
              <a:lnSpc>
                <a:spcPct val="70000"/>
              </a:lnSpc>
              <a:buFont typeface="Wingdings" pitchFamily="2" charset="2"/>
              <a:buChar char="v"/>
            </a:pPr>
            <a:r>
              <a:rPr lang="en-US" sz="1800" i="1" smtClean="0">
                <a:solidFill>
                  <a:schemeClr val="tx1"/>
                </a:solidFill>
              </a:rPr>
              <a:t>Local manufacturing is the key to have stronger presence for developing continued presence.</a:t>
            </a:r>
          </a:p>
          <a:p>
            <a:pPr>
              <a:lnSpc>
                <a:spcPct val="70000"/>
              </a:lnSpc>
              <a:buFont typeface="Wingdings" pitchFamily="2" charset="2"/>
              <a:buChar char="v"/>
            </a:pPr>
            <a:endParaRPr lang="en-US" sz="1800" i="1" smtClean="0">
              <a:solidFill>
                <a:schemeClr val="tx1"/>
              </a:solidFill>
            </a:endParaRPr>
          </a:p>
          <a:p>
            <a:pPr>
              <a:lnSpc>
                <a:spcPct val="70000"/>
              </a:lnSpc>
              <a:buFont typeface="Wingdings" pitchFamily="2" charset="2"/>
              <a:buChar char="v"/>
            </a:pPr>
            <a:endParaRPr lang="en-US" sz="1600" smtClean="0">
              <a:solidFill>
                <a:schemeClr val="tx1"/>
              </a:solidFill>
            </a:endParaRPr>
          </a:p>
          <a:p>
            <a:pPr>
              <a:lnSpc>
                <a:spcPct val="70000"/>
              </a:lnSpc>
              <a:buFont typeface="Arial" pitchFamily="34" charset="0"/>
              <a:buAutoNum type="arabicPeriod"/>
            </a:pPr>
            <a:endParaRPr lang="en-US" sz="1800" smtClean="0">
              <a:solidFill>
                <a:schemeClr val="tx1"/>
              </a:solidFill>
            </a:endParaRPr>
          </a:p>
          <a:p>
            <a:pPr>
              <a:lnSpc>
                <a:spcPct val="70000"/>
              </a:lnSpc>
              <a:buFont typeface="Wingdings" pitchFamily="2" charset="2"/>
              <a:buChar char="v"/>
            </a:pPr>
            <a:endParaRPr lang="en-US" sz="1800" smtClean="0">
              <a:solidFill>
                <a:schemeClr val="tx1"/>
              </a:solidFill>
            </a:endParaRPr>
          </a:p>
          <a:p>
            <a:pPr>
              <a:lnSpc>
                <a:spcPct val="70000"/>
              </a:lnSpc>
              <a:buFont typeface="Wingdings" pitchFamily="2" charset="2"/>
              <a:buChar char="v"/>
            </a:pPr>
            <a:endParaRPr lang="en-US" sz="1800" smtClean="0">
              <a:solidFill>
                <a:schemeClr val="tx1"/>
              </a:solidFill>
            </a:endParaRPr>
          </a:p>
          <a:p>
            <a:pPr>
              <a:lnSpc>
                <a:spcPct val="70000"/>
              </a:lnSpc>
              <a:buFont typeface="Wingdings" pitchFamily="2" charset="2"/>
              <a:buChar char="v"/>
            </a:pPr>
            <a:endParaRPr lang="en-US" sz="1800" smtClean="0">
              <a:solidFill>
                <a:schemeClr val="tx1"/>
              </a:solidFill>
            </a:endParaRPr>
          </a:p>
        </p:txBody>
      </p:sp>
      <p:sp>
        <p:nvSpPr>
          <p:cNvPr id="38916"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73113" y="279400"/>
            <a:ext cx="8229600" cy="838200"/>
          </a:xfrm>
        </p:spPr>
        <p:txBody>
          <a:bodyPr/>
          <a:lstStyle/>
          <a:p>
            <a:pPr>
              <a:defRPr/>
            </a:pPr>
            <a:r>
              <a:rPr lang="en-US" dirty="0" smtClean="0"/>
              <a:t>LSMD, sequence of Audits &amp; Progress.</a:t>
            </a:r>
          </a:p>
        </p:txBody>
      </p:sp>
      <p:sp>
        <p:nvSpPr>
          <p:cNvPr id="8195" name="Content Placeholder 2"/>
          <p:cNvSpPr>
            <a:spLocks noGrp="1"/>
          </p:cNvSpPr>
          <p:nvPr>
            <p:ph idx="1"/>
          </p:nvPr>
        </p:nvSpPr>
        <p:spPr>
          <a:xfrm>
            <a:off x="485775" y="1114425"/>
            <a:ext cx="8153400" cy="3200400"/>
          </a:xfrm>
        </p:spPr>
        <p:txBody>
          <a:bodyPr/>
          <a:lstStyle/>
          <a:p>
            <a:pPr>
              <a:buFont typeface="Wingdings" pitchFamily="2" charset="2"/>
              <a:buNone/>
            </a:pPr>
            <a:endParaRPr lang="en-US" sz="1600" smtClean="0"/>
          </a:p>
          <a:p>
            <a:pPr eaLnBrk="1" hangingPunct="1">
              <a:buFont typeface="Wingdings" pitchFamily="2" charset="2"/>
              <a:buChar char="Ø"/>
            </a:pPr>
            <a:r>
              <a:rPr lang="en-US" sz="1800" b="1" smtClean="0">
                <a:effectLst>
                  <a:outerShdw blurRad="38100" dist="38100" dir="2700000" algn="tl">
                    <a:srgbClr val="C0C0C0"/>
                  </a:outerShdw>
                </a:effectLst>
              </a:rPr>
              <a:t>Pre-series (50 Motors)- Oct/</a:t>
            </a:r>
            <a:r>
              <a:rPr lang="en-US" sz="2000" b="1" smtClean="0">
                <a:effectLst>
                  <a:outerShdw blurRad="38100" dist="38100" dir="2700000" algn="tl">
                    <a:srgbClr val="C0C0C0"/>
                  </a:outerShdw>
                </a:effectLst>
              </a:rPr>
              <a:t>Nov 2008.</a:t>
            </a:r>
          </a:p>
          <a:p>
            <a:pPr eaLnBrk="1" hangingPunct="1">
              <a:buFont typeface="Wingdings" pitchFamily="2" charset="2"/>
              <a:buChar char="v"/>
            </a:pPr>
            <a:r>
              <a:rPr lang="en-US" sz="2000" b="1" smtClean="0">
                <a:effectLst>
                  <a:outerShdw blurRad="38100" dist="38100" dir="2700000" algn="tl">
                    <a:srgbClr val="C0C0C0"/>
                  </a:outerShdw>
                </a:effectLst>
              </a:rPr>
              <a:t>SQA Audit:</a:t>
            </a:r>
          </a:p>
          <a:p>
            <a:pPr eaLnBrk="1" hangingPunct="1">
              <a:buFont typeface="Wingdings" pitchFamily="2" charset="2"/>
              <a:buChar char="Ø"/>
            </a:pPr>
            <a:r>
              <a:rPr lang="en-US" sz="1800" smtClean="0"/>
              <a:t>18</a:t>
            </a:r>
            <a:r>
              <a:rPr lang="en-US" sz="1800" baseline="30000" smtClean="0"/>
              <a:t>th</a:t>
            </a:r>
            <a:r>
              <a:rPr lang="en-US" sz="1800" smtClean="0"/>
              <a:t> March 2009  </a:t>
            </a:r>
            <a:r>
              <a:rPr lang="en-US" sz="1800" smtClean="0">
                <a:sym typeface="Wingdings" pitchFamily="2" charset="2"/>
              </a:rPr>
              <a:t> </a:t>
            </a:r>
            <a:r>
              <a:rPr lang="en-US" sz="1800" smtClean="0"/>
              <a:t>Score 2.90/4   First Audit</a:t>
            </a:r>
          </a:p>
          <a:p>
            <a:pPr marL="609600" lvl="1" indent="-609600" eaLnBrk="1" hangingPunct="1">
              <a:buSzPct val="60000"/>
              <a:buFont typeface="Wingdings" pitchFamily="2" charset="2"/>
              <a:buChar char="Ø"/>
            </a:pPr>
            <a:r>
              <a:rPr lang="en-US" sz="1800" smtClean="0"/>
              <a:t>10</a:t>
            </a:r>
            <a:r>
              <a:rPr lang="en-US" sz="1800" baseline="30000" smtClean="0"/>
              <a:t>th</a:t>
            </a:r>
            <a:r>
              <a:rPr lang="en-US" sz="1800" smtClean="0"/>
              <a:t> August 2009 </a:t>
            </a:r>
            <a:r>
              <a:rPr lang="en-US" sz="1800" smtClean="0">
                <a:sym typeface="Wingdings" pitchFamily="2" charset="2"/>
              </a:rPr>
              <a:t> Official Approval for C8</a:t>
            </a:r>
          </a:p>
          <a:p>
            <a:pPr eaLnBrk="1" hangingPunct="1">
              <a:buFont typeface="Wingdings" pitchFamily="2" charset="2"/>
              <a:buChar char="Ø"/>
            </a:pPr>
            <a:r>
              <a:rPr lang="en-US" sz="1800" b="1" smtClean="0">
                <a:effectLst>
                  <a:outerShdw blurRad="38100" dist="38100" dir="2700000" algn="tl">
                    <a:srgbClr val="C0C0C0"/>
                  </a:outerShdw>
                </a:effectLst>
              </a:rPr>
              <a:t>Mass production- March 2009</a:t>
            </a:r>
          </a:p>
          <a:p>
            <a:pPr eaLnBrk="1" hangingPunct="1">
              <a:buFont typeface="Wingdings" pitchFamily="2" charset="2"/>
              <a:buChar char="Ø"/>
            </a:pPr>
            <a:r>
              <a:rPr lang="en-US" sz="1800" smtClean="0"/>
              <a:t>29</a:t>
            </a:r>
            <a:r>
              <a:rPr lang="en-US" sz="1800" baseline="30000" smtClean="0"/>
              <a:t>th</a:t>
            </a:r>
            <a:r>
              <a:rPr lang="en-US" sz="1800" smtClean="0"/>
              <a:t> October 2010 </a:t>
            </a:r>
            <a:r>
              <a:rPr lang="en-US" sz="1800" smtClean="0">
                <a:sym typeface="Wingdings" pitchFamily="2" charset="2"/>
              </a:rPr>
              <a:t> </a:t>
            </a:r>
            <a:r>
              <a:rPr lang="en-US" sz="1800" smtClean="0"/>
              <a:t>Score 3.12/4  Second Audit</a:t>
            </a:r>
          </a:p>
          <a:p>
            <a:pPr eaLnBrk="1" hangingPunct="1">
              <a:buFont typeface="Wingdings" pitchFamily="2" charset="2"/>
              <a:buChar char="Ø"/>
            </a:pPr>
            <a:r>
              <a:rPr lang="en-US" sz="1800" smtClean="0"/>
              <a:t>8</a:t>
            </a:r>
            <a:r>
              <a:rPr lang="en-US" sz="1800" baseline="30000" smtClean="0"/>
              <a:t>th</a:t>
            </a:r>
            <a:r>
              <a:rPr lang="en-US" sz="1800" smtClean="0"/>
              <a:t> July 2011 </a:t>
            </a:r>
            <a:r>
              <a:rPr lang="en-US" sz="1800" smtClean="0">
                <a:sym typeface="Wingdings" pitchFamily="2" charset="2"/>
              </a:rPr>
              <a:t> Score 93.18% Third Audit .</a:t>
            </a:r>
          </a:p>
          <a:p>
            <a:pPr eaLnBrk="1" hangingPunct="1">
              <a:buFont typeface="Wingdings" pitchFamily="2" charset="2"/>
              <a:buChar char="Ø"/>
            </a:pPr>
            <a:r>
              <a:rPr lang="en-US" sz="1800" b="1" smtClean="0">
                <a:effectLst>
                  <a:outerShdw blurRad="38100" dist="38100" dir="2700000" algn="tl">
                    <a:srgbClr val="C0C0C0"/>
                  </a:outerShdw>
                </a:effectLst>
                <a:sym typeface="Wingdings" pitchFamily="2" charset="2"/>
              </a:rPr>
              <a:t>Till date supplied 6500 Motors.</a:t>
            </a:r>
            <a:r>
              <a:rPr lang="en-US" sz="1800" smtClean="0">
                <a:sym typeface="Wingdings" pitchFamily="2" charset="2"/>
              </a:rPr>
              <a:t> </a:t>
            </a:r>
            <a:r>
              <a:rPr lang="en-US" sz="1800" smtClean="0"/>
              <a:t> </a:t>
            </a:r>
          </a:p>
          <a:p>
            <a:pPr eaLnBrk="1" hangingPunct="1">
              <a:buFont typeface="Wingdings" pitchFamily="2" charset="2"/>
              <a:buChar char="Ø"/>
            </a:pPr>
            <a:r>
              <a:rPr lang="en-US" sz="1800" smtClean="0"/>
              <a:t>2 years Start up period before mass production</a:t>
            </a:r>
          </a:p>
          <a:p>
            <a:pPr marL="609600" lvl="1" indent="-609600">
              <a:buFontTx/>
              <a:buNone/>
            </a:pPr>
            <a:endParaRPr lang="en-US" sz="1800" smtClean="0"/>
          </a:p>
          <a:p>
            <a:pPr>
              <a:buFont typeface="Wingdings" pitchFamily="2" charset="2"/>
              <a:buNone/>
            </a:pPr>
            <a:endParaRPr lang="en-US" sz="3200" smtClean="0"/>
          </a:p>
          <a:p>
            <a:endParaRPr lang="en-US" smtClean="0"/>
          </a:p>
          <a:p>
            <a:endParaRPr lang="en-US" smtClean="0"/>
          </a:p>
        </p:txBody>
      </p:sp>
      <p:pic>
        <p:nvPicPr>
          <p:cNvPr id="39940" name="Picture 3" descr="logo-schindler.gif"/>
          <p:cNvPicPr>
            <a:picLocks noChangeAspect="1"/>
          </p:cNvPicPr>
          <p:nvPr/>
        </p:nvPicPr>
        <p:blipFill>
          <a:blip r:embed="rId2" cstate="print"/>
          <a:srcRect/>
          <a:stretch>
            <a:fillRect/>
          </a:stretch>
        </p:blipFill>
        <p:spPr bwMode="auto">
          <a:xfrm>
            <a:off x="7196138" y="2655888"/>
            <a:ext cx="1371600" cy="1204912"/>
          </a:xfrm>
          <a:prstGeom prst="rect">
            <a:avLst/>
          </a:prstGeom>
          <a:noFill/>
          <a:ln w="9525">
            <a:noFill/>
            <a:miter lim="800000"/>
            <a:headEnd/>
            <a:tailEnd/>
          </a:ln>
        </p:spPr>
      </p:pic>
      <p:pic>
        <p:nvPicPr>
          <p:cNvPr id="5" name="Picture 4" descr="IMG_5372.jpg"/>
          <p:cNvPicPr>
            <a:picLocks noChangeAspect="1"/>
          </p:cNvPicPr>
          <p:nvPr/>
        </p:nvPicPr>
        <p:blipFill>
          <a:blip r:embed="rId3" cstate="print"/>
          <a:srcRect/>
          <a:stretch>
            <a:fillRect/>
          </a:stretch>
        </p:blipFill>
        <p:spPr>
          <a:xfrm>
            <a:off x="5792788" y="4413250"/>
            <a:ext cx="3351212" cy="2193925"/>
          </a:xfrm>
          <a:prstGeom prst="rect">
            <a:avLst/>
          </a:prstGeom>
          <a:ln>
            <a:noFill/>
          </a:ln>
          <a:effectLst>
            <a:outerShdw blurRad="190500" algn="tl" rotWithShape="0">
              <a:srgbClr val="000000">
                <a:alpha val="70000"/>
              </a:srgbClr>
            </a:outerShdw>
          </a:effectLst>
        </p:spPr>
      </p:pic>
      <p:sp>
        <p:nvSpPr>
          <p:cNvPr id="39943" name="Text Box 7"/>
          <p:cNvSpPr txBox="1">
            <a:spLocks noChangeArrowheads="1"/>
          </p:cNvSpPr>
          <p:nvPr/>
        </p:nvSpPr>
        <p:spPr bwMode="auto">
          <a:xfrm>
            <a:off x="5873750" y="6118225"/>
            <a:ext cx="2641600" cy="457200"/>
          </a:xfrm>
          <a:prstGeom prst="rect">
            <a:avLst/>
          </a:prstGeom>
          <a:noFill/>
          <a:ln w="9525">
            <a:noFill/>
            <a:miter lim="800000"/>
            <a:headEnd/>
            <a:tailEnd/>
          </a:ln>
          <a:effectLst/>
        </p:spPr>
        <p:txBody>
          <a:bodyPr wrap="none">
            <a:spAutoFit/>
          </a:bodyPr>
          <a:lstStyle/>
          <a:p>
            <a:r>
              <a:rPr lang="es-CL">
                <a:solidFill>
                  <a:schemeClr val="bg1"/>
                </a:solidFill>
              </a:rPr>
              <a:t>Schindler Q Team</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533400" y="261938"/>
            <a:ext cx="7958138" cy="584200"/>
          </a:xfrm>
          <a:prstGeom prst="rect">
            <a:avLst/>
          </a:prstGeom>
          <a:noFill/>
          <a:ln w="9525">
            <a:noFill/>
            <a:miter lim="800000"/>
            <a:headEnd/>
            <a:tailEnd/>
          </a:ln>
        </p:spPr>
        <p:txBody>
          <a:bodyPr>
            <a:spAutoFit/>
          </a:bodyPr>
          <a:lstStyle/>
          <a:p>
            <a:pPr>
              <a:defRPr/>
            </a:pPr>
            <a:r>
              <a:rPr lang="en-US" sz="3200" b="1" i="1" dirty="0">
                <a:effectLst>
                  <a:outerShdw blurRad="38100" dist="38100" dir="2700000" algn="tl">
                    <a:srgbClr val="000000">
                      <a:alpha val="43137"/>
                    </a:srgbClr>
                  </a:outerShdw>
                </a:effectLst>
                <a:latin typeface="Arial" charset="0"/>
              </a:rPr>
              <a:t>  Processes at our premises in LSMD</a:t>
            </a:r>
          </a:p>
        </p:txBody>
      </p:sp>
      <p:pic>
        <p:nvPicPr>
          <p:cNvPr id="47107" name="Picture_x0020_15" descr="image001"/>
          <p:cNvPicPr>
            <a:picLocks noChangeAspect="1" noChangeArrowheads="1"/>
          </p:cNvPicPr>
          <p:nvPr/>
        </p:nvPicPr>
        <p:blipFill>
          <a:blip r:embed="rId2" cstate="print"/>
          <a:srcRect/>
          <a:stretch>
            <a:fillRect/>
          </a:stretch>
        </p:blipFill>
        <p:spPr bwMode="auto">
          <a:xfrm>
            <a:off x="609600" y="1600200"/>
            <a:ext cx="1860550" cy="1104900"/>
          </a:xfrm>
          <a:prstGeom prst="rect">
            <a:avLst/>
          </a:prstGeom>
          <a:noFill/>
          <a:ln w="9525">
            <a:noFill/>
            <a:miter lim="800000"/>
            <a:headEnd/>
            <a:tailEnd/>
          </a:ln>
        </p:spPr>
      </p:pic>
      <p:pic>
        <p:nvPicPr>
          <p:cNvPr id="47108" name="Picture 4"/>
          <p:cNvPicPr>
            <a:picLocks noChangeAspect="1" noChangeArrowheads="1"/>
          </p:cNvPicPr>
          <p:nvPr/>
        </p:nvPicPr>
        <p:blipFill>
          <a:blip r:embed="rId3" cstate="print"/>
          <a:srcRect/>
          <a:stretch>
            <a:fillRect/>
          </a:stretch>
        </p:blipFill>
        <p:spPr bwMode="auto">
          <a:xfrm>
            <a:off x="2895600" y="1676400"/>
            <a:ext cx="1524000" cy="1143000"/>
          </a:xfrm>
          <a:prstGeom prst="rect">
            <a:avLst/>
          </a:prstGeom>
          <a:noFill/>
          <a:ln w="9525" algn="ctr">
            <a:noFill/>
            <a:miter lim="800000"/>
            <a:headEnd/>
            <a:tailEnd/>
          </a:ln>
        </p:spPr>
      </p:pic>
      <p:pic>
        <p:nvPicPr>
          <p:cNvPr id="47109" name="Picture 5"/>
          <p:cNvPicPr>
            <a:picLocks noChangeAspect="1" noChangeArrowheads="1"/>
          </p:cNvPicPr>
          <p:nvPr/>
        </p:nvPicPr>
        <p:blipFill>
          <a:blip r:embed="rId4" cstate="print"/>
          <a:srcRect l="5479" r="8218"/>
          <a:stretch>
            <a:fillRect/>
          </a:stretch>
        </p:blipFill>
        <p:spPr bwMode="auto">
          <a:xfrm>
            <a:off x="4876800" y="1600200"/>
            <a:ext cx="1484313" cy="1290638"/>
          </a:xfrm>
          <a:prstGeom prst="rect">
            <a:avLst/>
          </a:prstGeom>
          <a:noFill/>
          <a:ln w="9525" algn="ctr">
            <a:noFill/>
            <a:miter lim="800000"/>
            <a:headEnd/>
            <a:tailEnd/>
          </a:ln>
        </p:spPr>
      </p:pic>
      <p:pic>
        <p:nvPicPr>
          <p:cNvPr id="47110" name="Picture 2"/>
          <p:cNvPicPr>
            <a:picLocks noChangeAspect="1" noChangeArrowheads="1"/>
          </p:cNvPicPr>
          <p:nvPr/>
        </p:nvPicPr>
        <p:blipFill>
          <a:blip r:embed="rId5" cstate="print"/>
          <a:srcRect l="8675" t="3854" r="7471" b="20975"/>
          <a:stretch>
            <a:fillRect/>
          </a:stretch>
        </p:blipFill>
        <p:spPr bwMode="auto">
          <a:xfrm>
            <a:off x="6858000" y="1524000"/>
            <a:ext cx="1927225" cy="1295400"/>
          </a:xfrm>
          <a:prstGeom prst="rect">
            <a:avLst/>
          </a:prstGeom>
          <a:noFill/>
          <a:ln w="9525" algn="ctr">
            <a:noFill/>
            <a:miter lim="800000"/>
            <a:headEnd/>
            <a:tailEnd/>
          </a:ln>
        </p:spPr>
      </p:pic>
      <p:pic>
        <p:nvPicPr>
          <p:cNvPr id="47111" name="Picture 6"/>
          <p:cNvPicPr>
            <a:picLocks noChangeAspect="1" noChangeArrowheads="1"/>
          </p:cNvPicPr>
          <p:nvPr/>
        </p:nvPicPr>
        <p:blipFill>
          <a:blip r:embed="rId6" cstate="print"/>
          <a:srcRect l="7619" r="16190" b="2856"/>
          <a:stretch>
            <a:fillRect/>
          </a:stretch>
        </p:blipFill>
        <p:spPr bwMode="auto">
          <a:xfrm>
            <a:off x="1066800" y="3048000"/>
            <a:ext cx="1076325" cy="1828800"/>
          </a:xfrm>
          <a:prstGeom prst="rect">
            <a:avLst/>
          </a:prstGeom>
          <a:noFill/>
          <a:ln w="9525" algn="ctr">
            <a:noFill/>
            <a:miter lim="800000"/>
            <a:headEnd/>
            <a:tailEnd/>
          </a:ln>
        </p:spPr>
      </p:pic>
      <p:pic>
        <p:nvPicPr>
          <p:cNvPr id="47112" name="Picture 2"/>
          <p:cNvPicPr>
            <a:picLocks noChangeAspect="1" noChangeArrowheads="1"/>
          </p:cNvPicPr>
          <p:nvPr/>
        </p:nvPicPr>
        <p:blipFill>
          <a:blip r:embed="rId7" cstate="print"/>
          <a:srcRect/>
          <a:stretch>
            <a:fillRect/>
          </a:stretch>
        </p:blipFill>
        <p:spPr bwMode="auto">
          <a:xfrm>
            <a:off x="2819400" y="3200400"/>
            <a:ext cx="1755775" cy="1317625"/>
          </a:xfrm>
          <a:prstGeom prst="rect">
            <a:avLst/>
          </a:prstGeom>
          <a:noFill/>
          <a:ln w="9525" algn="ctr">
            <a:noFill/>
            <a:miter lim="800000"/>
            <a:headEnd/>
            <a:tailEnd/>
          </a:ln>
        </p:spPr>
      </p:pic>
      <p:pic>
        <p:nvPicPr>
          <p:cNvPr id="47113" name="Picture 6"/>
          <p:cNvPicPr>
            <a:picLocks noChangeAspect="1" noChangeArrowheads="1"/>
          </p:cNvPicPr>
          <p:nvPr/>
        </p:nvPicPr>
        <p:blipFill>
          <a:blip r:embed="rId8" cstate="print"/>
          <a:srcRect/>
          <a:stretch>
            <a:fillRect/>
          </a:stretch>
        </p:blipFill>
        <p:spPr bwMode="auto">
          <a:xfrm>
            <a:off x="5029200" y="3505200"/>
            <a:ext cx="1854200" cy="1390650"/>
          </a:xfrm>
          <a:prstGeom prst="rect">
            <a:avLst/>
          </a:prstGeom>
          <a:noFill/>
          <a:ln w="9525" algn="ctr">
            <a:noFill/>
            <a:miter lim="800000"/>
            <a:headEnd/>
            <a:tailEnd/>
          </a:ln>
        </p:spPr>
      </p:pic>
      <p:pic>
        <p:nvPicPr>
          <p:cNvPr id="47114" name="Picture 4"/>
          <p:cNvPicPr>
            <a:picLocks noChangeAspect="1" noChangeArrowheads="1"/>
          </p:cNvPicPr>
          <p:nvPr/>
        </p:nvPicPr>
        <p:blipFill>
          <a:blip r:embed="rId9" cstate="print"/>
          <a:srcRect/>
          <a:stretch>
            <a:fillRect/>
          </a:stretch>
        </p:blipFill>
        <p:spPr bwMode="auto">
          <a:xfrm>
            <a:off x="7239000" y="3276600"/>
            <a:ext cx="1701800" cy="1276350"/>
          </a:xfrm>
          <a:prstGeom prst="rect">
            <a:avLst/>
          </a:prstGeom>
          <a:noFill/>
          <a:ln w="9525" algn="ctr">
            <a:noFill/>
            <a:miter lim="800000"/>
            <a:headEnd/>
            <a:tailEnd/>
          </a:ln>
        </p:spPr>
      </p:pic>
      <p:pic>
        <p:nvPicPr>
          <p:cNvPr id="47115" name="Picture 4"/>
          <p:cNvPicPr>
            <a:picLocks noChangeAspect="1" noChangeArrowheads="1"/>
          </p:cNvPicPr>
          <p:nvPr/>
        </p:nvPicPr>
        <p:blipFill>
          <a:blip r:embed="rId10" cstate="print"/>
          <a:srcRect l="14124" t="3391" r="9039"/>
          <a:stretch>
            <a:fillRect/>
          </a:stretch>
        </p:blipFill>
        <p:spPr bwMode="auto">
          <a:xfrm>
            <a:off x="3352800" y="4927600"/>
            <a:ext cx="1014413" cy="1701800"/>
          </a:xfrm>
          <a:prstGeom prst="rect">
            <a:avLst/>
          </a:prstGeom>
          <a:noFill/>
          <a:ln w="9525" algn="ctr">
            <a:noFill/>
            <a:miter lim="800000"/>
            <a:headEnd/>
            <a:tailEnd/>
          </a:ln>
        </p:spPr>
      </p:pic>
      <p:pic>
        <p:nvPicPr>
          <p:cNvPr id="47116" name="Picture 5"/>
          <p:cNvPicPr>
            <a:picLocks noChangeAspect="1" noChangeArrowheads="1"/>
          </p:cNvPicPr>
          <p:nvPr/>
        </p:nvPicPr>
        <p:blipFill>
          <a:blip r:embed="rId11" cstate="print"/>
          <a:srcRect/>
          <a:stretch>
            <a:fillRect/>
          </a:stretch>
        </p:blipFill>
        <p:spPr bwMode="auto">
          <a:xfrm>
            <a:off x="914400" y="5257800"/>
            <a:ext cx="1852613" cy="1268413"/>
          </a:xfrm>
          <a:prstGeom prst="rect">
            <a:avLst/>
          </a:prstGeom>
          <a:noFill/>
          <a:ln w="9525" algn="ctr">
            <a:noFill/>
            <a:miter lim="800000"/>
            <a:headEnd/>
            <a:tailEnd/>
          </a:ln>
        </p:spPr>
      </p:pic>
      <p:pic>
        <p:nvPicPr>
          <p:cNvPr id="47117" name="Picture 7"/>
          <p:cNvPicPr>
            <a:picLocks noChangeAspect="1" noChangeArrowheads="1"/>
          </p:cNvPicPr>
          <p:nvPr/>
        </p:nvPicPr>
        <p:blipFill>
          <a:blip r:embed="rId12" cstate="print"/>
          <a:srcRect l="9525" r="2380" b="17461"/>
          <a:stretch>
            <a:fillRect/>
          </a:stretch>
        </p:blipFill>
        <p:spPr bwMode="auto">
          <a:xfrm>
            <a:off x="4953000" y="5410200"/>
            <a:ext cx="1617663" cy="1136650"/>
          </a:xfrm>
          <a:prstGeom prst="rect">
            <a:avLst/>
          </a:prstGeom>
          <a:noFill/>
          <a:ln w="9525" algn="ctr">
            <a:noFill/>
            <a:miter lim="800000"/>
            <a:headEnd/>
            <a:tailEnd/>
          </a:ln>
        </p:spPr>
      </p:pic>
      <p:sp>
        <p:nvSpPr>
          <p:cNvPr id="47118" name="TextBox 19"/>
          <p:cNvSpPr txBox="1">
            <a:spLocks noChangeArrowheads="1"/>
          </p:cNvSpPr>
          <p:nvPr/>
        </p:nvSpPr>
        <p:spPr bwMode="auto">
          <a:xfrm>
            <a:off x="1143000" y="1295400"/>
            <a:ext cx="990600" cy="276225"/>
          </a:xfrm>
          <a:prstGeom prst="rect">
            <a:avLst/>
          </a:prstGeom>
          <a:noFill/>
          <a:ln w="9525">
            <a:noFill/>
            <a:miter lim="800000"/>
            <a:headEnd/>
            <a:tailEnd/>
          </a:ln>
        </p:spPr>
        <p:txBody>
          <a:bodyPr>
            <a:spAutoFit/>
          </a:bodyPr>
          <a:lstStyle/>
          <a:p>
            <a:r>
              <a:rPr lang="en-US" sz="1200"/>
              <a:t>Shaft IQC</a:t>
            </a:r>
          </a:p>
        </p:txBody>
      </p:sp>
      <p:sp>
        <p:nvSpPr>
          <p:cNvPr id="47119" name="TextBox 20"/>
          <p:cNvSpPr txBox="1">
            <a:spLocks noChangeArrowheads="1"/>
          </p:cNvSpPr>
          <p:nvPr/>
        </p:nvSpPr>
        <p:spPr bwMode="auto">
          <a:xfrm>
            <a:off x="3048000" y="1371600"/>
            <a:ext cx="1371600" cy="276225"/>
          </a:xfrm>
          <a:prstGeom prst="rect">
            <a:avLst/>
          </a:prstGeom>
          <a:noFill/>
          <a:ln w="9525">
            <a:noFill/>
            <a:miter lim="800000"/>
            <a:headEnd/>
            <a:tailEnd/>
          </a:ln>
        </p:spPr>
        <p:txBody>
          <a:bodyPr>
            <a:spAutoFit/>
          </a:bodyPr>
          <a:lstStyle/>
          <a:p>
            <a:r>
              <a:rPr lang="en-US" sz="1200"/>
              <a:t>Rotor mass IQC </a:t>
            </a:r>
          </a:p>
        </p:txBody>
      </p:sp>
      <p:sp>
        <p:nvSpPr>
          <p:cNvPr id="47120" name="TextBox 21"/>
          <p:cNvSpPr txBox="1">
            <a:spLocks noChangeArrowheads="1"/>
          </p:cNvSpPr>
          <p:nvPr/>
        </p:nvSpPr>
        <p:spPr bwMode="auto">
          <a:xfrm>
            <a:off x="5029200" y="1295400"/>
            <a:ext cx="1219200" cy="276225"/>
          </a:xfrm>
          <a:prstGeom prst="rect">
            <a:avLst/>
          </a:prstGeom>
          <a:noFill/>
          <a:ln w="9525">
            <a:noFill/>
            <a:miter lim="800000"/>
            <a:headEnd/>
            <a:tailEnd/>
          </a:ln>
        </p:spPr>
        <p:txBody>
          <a:bodyPr>
            <a:spAutoFit/>
          </a:bodyPr>
          <a:lstStyle/>
          <a:p>
            <a:r>
              <a:rPr lang="en-US" sz="1200"/>
              <a:t>Shaft insertion</a:t>
            </a:r>
          </a:p>
        </p:txBody>
      </p:sp>
      <p:sp>
        <p:nvSpPr>
          <p:cNvPr id="47121" name="TextBox 22"/>
          <p:cNvSpPr txBox="1">
            <a:spLocks noChangeArrowheads="1"/>
          </p:cNvSpPr>
          <p:nvPr/>
        </p:nvSpPr>
        <p:spPr bwMode="auto">
          <a:xfrm>
            <a:off x="7162800" y="1219200"/>
            <a:ext cx="1447800" cy="276225"/>
          </a:xfrm>
          <a:prstGeom prst="rect">
            <a:avLst/>
          </a:prstGeom>
          <a:noFill/>
          <a:ln w="9525">
            <a:noFill/>
            <a:miter lim="800000"/>
            <a:headEnd/>
            <a:tailEnd/>
          </a:ln>
        </p:spPr>
        <p:txBody>
          <a:bodyPr>
            <a:spAutoFit/>
          </a:bodyPr>
          <a:lstStyle/>
          <a:p>
            <a:r>
              <a:rPr lang="en-US" sz="1200"/>
              <a:t>Rotor assembly</a:t>
            </a:r>
          </a:p>
        </p:txBody>
      </p:sp>
      <p:sp>
        <p:nvSpPr>
          <p:cNvPr id="47122" name="TextBox 23"/>
          <p:cNvSpPr txBox="1">
            <a:spLocks noChangeArrowheads="1"/>
          </p:cNvSpPr>
          <p:nvPr/>
        </p:nvSpPr>
        <p:spPr bwMode="auto">
          <a:xfrm>
            <a:off x="990600" y="2743200"/>
            <a:ext cx="1524000" cy="276225"/>
          </a:xfrm>
          <a:prstGeom prst="rect">
            <a:avLst/>
          </a:prstGeom>
          <a:noFill/>
          <a:ln w="9525">
            <a:noFill/>
            <a:miter lim="800000"/>
            <a:headEnd/>
            <a:tailEnd/>
          </a:ln>
        </p:spPr>
        <p:txBody>
          <a:bodyPr>
            <a:spAutoFit/>
          </a:bodyPr>
          <a:lstStyle/>
          <a:p>
            <a:r>
              <a:rPr lang="en-US" sz="1200"/>
              <a:t>Motor assembly</a:t>
            </a:r>
          </a:p>
        </p:txBody>
      </p:sp>
      <p:sp>
        <p:nvSpPr>
          <p:cNvPr id="47123" name="TextBox 24"/>
          <p:cNvSpPr txBox="1">
            <a:spLocks noChangeArrowheads="1"/>
          </p:cNvSpPr>
          <p:nvPr/>
        </p:nvSpPr>
        <p:spPr bwMode="auto">
          <a:xfrm>
            <a:off x="3124200" y="2895600"/>
            <a:ext cx="1371600" cy="276225"/>
          </a:xfrm>
          <a:prstGeom prst="rect">
            <a:avLst/>
          </a:prstGeom>
          <a:noFill/>
          <a:ln w="9525">
            <a:noFill/>
            <a:miter lim="800000"/>
            <a:headEnd/>
            <a:tailEnd/>
          </a:ln>
        </p:spPr>
        <p:txBody>
          <a:bodyPr>
            <a:spAutoFit/>
          </a:bodyPr>
          <a:lstStyle/>
          <a:p>
            <a:r>
              <a:rPr lang="en-US" sz="1200"/>
              <a:t>Brake assembly</a:t>
            </a:r>
          </a:p>
        </p:txBody>
      </p:sp>
      <p:sp>
        <p:nvSpPr>
          <p:cNvPr id="47124" name="TextBox 25"/>
          <p:cNvSpPr txBox="1">
            <a:spLocks noChangeArrowheads="1"/>
          </p:cNvSpPr>
          <p:nvPr/>
        </p:nvSpPr>
        <p:spPr bwMode="auto">
          <a:xfrm>
            <a:off x="5257800" y="3200400"/>
            <a:ext cx="1600200" cy="276225"/>
          </a:xfrm>
          <a:prstGeom prst="rect">
            <a:avLst/>
          </a:prstGeom>
          <a:noFill/>
          <a:ln w="9525">
            <a:noFill/>
            <a:miter lim="800000"/>
            <a:headEnd/>
            <a:tailEnd/>
          </a:ln>
        </p:spPr>
        <p:txBody>
          <a:bodyPr>
            <a:spAutoFit/>
          </a:bodyPr>
          <a:lstStyle/>
          <a:p>
            <a:r>
              <a:rPr lang="en-US" sz="1200"/>
              <a:t>Brake test bench</a:t>
            </a:r>
          </a:p>
        </p:txBody>
      </p:sp>
      <p:sp>
        <p:nvSpPr>
          <p:cNvPr id="47125" name="TextBox 26"/>
          <p:cNvSpPr txBox="1">
            <a:spLocks noChangeArrowheads="1"/>
          </p:cNvSpPr>
          <p:nvPr/>
        </p:nvSpPr>
        <p:spPr bwMode="auto">
          <a:xfrm>
            <a:off x="7543800" y="2971800"/>
            <a:ext cx="1295400" cy="276225"/>
          </a:xfrm>
          <a:prstGeom prst="rect">
            <a:avLst/>
          </a:prstGeom>
          <a:noFill/>
          <a:ln w="9525">
            <a:noFill/>
            <a:miter lim="800000"/>
            <a:headEnd/>
            <a:tailEnd/>
          </a:ln>
        </p:spPr>
        <p:txBody>
          <a:bodyPr>
            <a:spAutoFit/>
          </a:bodyPr>
          <a:lstStyle/>
          <a:p>
            <a:r>
              <a:rPr lang="en-US" sz="1200"/>
              <a:t>Fan assembly</a:t>
            </a:r>
          </a:p>
        </p:txBody>
      </p:sp>
      <p:sp>
        <p:nvSpPr>
          <p:cNvPr id="47126" name="TextBox 27"/>
          <p:cNvSpPr txBox="1">
            <a:spLocks noChangeArrowheads="1"/>
          </p:cNvSpPr>
          <p:nvPr/>
        </p:nvSpPr>
        <p:spPr bwMode="auto">
          <a:xfrm>
            <a:off x="990600" y="4953000"/>
            <a:ext cx="1981200" cy="276225"/>
          </a:xfrm>
          <a:prstGeom prst="rect">
            <a:avLst/>
          </a:prstGeom>
          <a:noFill/>
          <a:ln w="9525">
            <a:noFill/>
            <a:miter lim="800000"/>
            <a:headEnd/>
            <a:tailEnd/>
          </a:ln>
        </p:spPr>
        <p:txBody>
          <a:bodyPr>
            <a:spAutoFit/>
          </a:bodyPr>
          <a:lstStyle/>
          <a:p>
            <a:r>
              <a:rPr lang="en-US" sz="1200"/>
              <a:t>Damping pad preparation</a:t>
            </a:r>
          </a:p>
        </p:txBody>
      </p:sp>
      <p:sp>
        <p:nvSpPr>
          <p:cNvPr id="47127" name="TextBox 28"/>
          <p:cNvSpPr txBox="1">
            <a:spLocks noChangeArrowheads="1"/>
          </p:cNvSpPr>
          <p:nvPr/>
        </p:nvSpPr>
        <p:spPr bwMode="auto">
          <a:xfrm>
            <a:off x="5257800" y="5105400"/>
            <a:ext cx="990600" cy="276225"/>
          </a:xfrm>
          <a:prstGeom prst="rect">
            <a:avLst/>
          </a:prstGeom>
          <a:noFill/>
          <a:ln w="9525">
            <a:noFill/>
            <a:miter lim="800000"/>
            <a:headEnd/>
            <a:tailEnd/>
          </a:ln>
        </p:spPr>
        <p:txBody>
          <a:bodyPr>
            <a:spAutoFit/>
          </a:bodyPr>
          <a:lstStyle/>
          <a:p>
            <a:r>
              <a:rPr lang="en-US" sz="1200"/>
              <a:t>Packaging</a:t>
            </a:r>
          </a:p>
        </p:txBody>
      </p:sp>
      <p:sp>
        <p:nvSpPr>
          <p:cNvPr id="47128" name="TextBox 29"/>
          <p:cNvSpPr txBox="1">
            <a:spLocks noChangeArrowheads="1"/>
          </p:cNvSpPr>
          <p:nvPr/>
        </p:nvSpPr>
        <p:spPr bwMode="auto">
          <a:xfrm>
            <a:off x="3352800" y="4648200"/>
            <a:ext cx="1371600" cy="276225"/>
          </a:xfrm>
          <a:prstGeom prst="rect">
            <a:avLst/>
          </a:prstGeom>
          <a:noFill/>
          <a:ln w="9525">
            <a:noFill/>
            <a:miter lim="800000"/>
            <a:headEnd/>
            <a:tailEnd/>
          </a:ln>
        </p:spPr>
        <p:txBody>
          <a:bodyPr>
            <a:spAutoFit/>
          </a:bodyPr>
          <a:lstStyle/>
          <a:p>
            <a:r>
              <a:rPr lang="en-US" sz="1200"/>
              <a:t>EDC test bench</a:t>
            </a:r>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pPr>
              <a:defRPr/>
            </a:pPr>
            <a:r>
              <a:rPr lang="en-US" sz="3600" dirty="0" smtClean="0">
                <a:solidFill>
                  <a:schemeClr val="tx1"/>
                </a:solidFill>
              </a:rPr>
              <a:t> Why local manufacturing or a JV??</a:t>
            </a:r>
          </a:p>
        </p:txBody>
      </p:sp>
      <p:sp>
        <p:nvSpPr>
          <p:cNvPr id="58371" name="Rectangle 3"/>
          <p:cNvSpPr>
            <a:spLocks noGrp="1" noChangeArrowheads="1"/>
          </p:cNvSpPr>
          <p:nvPr>
            <p:ph type="body" idx="1"/>
          </p:nvPr>
        </p:nvSpPr>
        <p:spPr>
          <a:xfrm>
            <a:off x="550863" y="1125538"/>
            <a:ext cx="8259762" cy="3722687"/>
          </a:xfrm>
          <a:ln>
            <a:solidFill>
              <a:schemeClr val="accent1"/>
            </a:solidFill>
          </a:ln>
        </p:spPr>
        <p:txBody>
          <a:bodyPr/>
          <a:lstStyle/>
          <a:p>
            <a:pPr>
              <a:buFont typeface="Wingdings" pitchFamily="2" charset="2"/>
              <a:buChar char="v"/>
              <a:defRPr/>
            </a:pPr>
            <a:endParaRPr lang="en-US" sz="2000" b="1" i="1" dirty="0" smtClean="0">
              <a:solidFill>
                <a:schemeClr val="tx1"/>
              </a:solidFill>
            </a:endParaRPr>
          </a:p>
          <a:p>
            <a:pPr>
              <a:buFont typeface="Wingdings" pitchFamily="2" charset="2"/>
              <a:buChar char="v"/>
              <a:defRPr/>
            </a:pPr>
            <a:endParaRPr lang="en-US" sz="1800" dirty="0" smtClean="0">
              <a:solidFill>
                <a:schemeClr val="tx1"/>
              </a:solidFill>
            </a:endParaRPr>
          </a:p>
          <a:p>
            <a:pPr marL="457200" indent="-457200">
              <a:buFont typeface="+mj-lt"/>
              <a:buAutoNum type="arabicPeriod"/>
              <a:defRPr/>
            </a:pPr>
            <a:endParaRPr lang="en-US" sz="2000" dirty="0" smtClean="0">
              <a:solidFill>
                <a:schemeClr val="tx1"/>
              </a:solidFill>
            </a:endParaRPr>
          </a:p>
          <a:p>
            <a:pPr>
              <a:buFont typeface="Wingdings" pitchFamily="2" charset="2"/>
              <a:buChar char="v"/>
              <a:defRPr/>
            </a:pPr>
            <a:endParaRPr lang="en-US" sz="2000" dirty="0" smtClean="0">
              <a:solidFill>
                <a:schemeClr val="tx1"/>
              </a:solidFill>
            </a:endParaRPr>
          </a:p>
          <a:p>
            <a:pPr>
              <a:buFont typeface="Wingdings" pitchFamily="2" charset="2"/>
              <a:buChar char="v"/>
              <a:defRPr/>
            </a:pPr>
            <a:endParaRPr lang="en-US" sz="2000" dirty="0" smtClean="0">
              <a:solidFill>
                <a:schemeClr val="tx1"/>
              </a:solidFill>
            </a:endParaRPr>
          </a:p>
          <a:p>
            <a:pPr>
              <a:buFont typeface="Wingdings" pitchFamily="2" charset="2"/>
              <a:buChar char="v"/>
              <a:defRPr/>
            </a:pPr>
            <a:endParaRPr lang="en-US" sz="2000" dirty="0" smtClean="0">
              <a:solidFill>
                <a:schemeClr val="tx1"/>
              </a:solidFill>
            </a:endParaRPr>
          </a:p>
        </p:txBody>
      </p:sp>
      <p:sp>
        <p:nvSpPr>
          <p:cNvPr id="49156"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graphicFrame>
        <p:nvGraphicFramePr>
          <p:cNvPr id="5" name="Table 4"/>
          <p:cNvGraphicFramePr>
            <a:graphicFrameLocks noGrp="1"/>
          </p:cNvGraphicFramePr>
          <p:nvPr/>
        </p:nvGraphicFramePr>
        <p:xfrm>
          <a:off x="725488" y="1625600"/>
          <a:ext cx="7823202" cy="2896612"/>
        </p:xfrm>
        <a:graphic>
          <a:graphicData uri="http://schemas.openxmlformats.org/drawingml/2006/table">
            <a:tbl>
              <a:tblPr/>
              <a:tblGrid>
                <a:gridCol w="2140310"/>
                <a:gridCol w="1402272"/>
                <a:gridCol w="1845095"/>
                <a:gridCol w="2435525"/>
              </a:tblGrid>
              <a:tr h="194902">
                <a:tc>
                  <a:txBody>
                    <a:bodyPr/>
                    <a:lstStyle/>
                    <a:p>
                      <a:pPr algn="ctr" fontAlgn="b"/>
                      <a:r>
                        <a:rPr lang="en-US" sz="1200" b="1" i="0" u="none" strike="noStrike" dirty="0">
                          <a:solidFill>
                            <a:srgbClr val="3F3F3F"/>
                          </a:solidFill>
                          <a:latin typeface="Arial" pitchFamily="34" charset="0"/>
                          <a:cs typeface="Arial" pitchFamily="34" charset="0"/>
                        </a:rPr>
                        <a:t>FOB Price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100 €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Net Impact after credit.</a:t>
                      </a:r>
                      <a:endParaRPr lang="en-US" sz="1200" b="1" i="0" u="none" strike="noStrike" dirty="0">
                        <a:solidFill>
                          <a:srgbClr val="3F3F3F"/>
                        </a:solidFill>
                        <a:latin typeface="Arial" pitchFamily="34" charset="0"/>
                        <a:cs typeface="Arial" pitchFamily="34" charset="0"/>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4902">
                <a:tc>
                  <a:txBody>
                    <a:bodyPr/>
                    <a:lstStyle/>
                    <a:p>
                      <a:pPr algn="ctr" fontAlgn="b"/>
                      <a:r>
                        <a:rPr lang="en-US" sz="1200" b="1" i="0" u="none" strike="noStrike" dirty="0">
                          <a:solidFill>
                            <a:srgbClr val="3F3F3F"/>
                          </a:solidFill>
                          <a:latin typeface="Arial" pitchFamily="34" charset="0"/>
                          <a:cs typeface="Arial" pitchFamily="34" charset="0"/>
                        </a:rPr>
                        <a:t>CIF</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10%</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10.0 €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4902">
                <a:tc>
                  <a:txBody>
                    <a:bodyPr/>
                    <a:lstStyle/>
                    <a:p>
                      <a:pPr algn="ctr" fontAlgn="b"/>
                      <a:r>
                        <a:rPr lang="en-US" sz="1200" b="1" i="0" u="none" strike="noStrike" dirty="0">
                          <a:solidFill>
                            <a:srgbClr val="3F3F3F"/>
                          </a:solidFill>
                          <a:latin typeface="Arial" pitchFamily="34" charset="0"/>
                          <a:cs typeface="Arial" pitchFamily="34" charset="0"/>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110.0 €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4902">
                <a:tc>
                  <a:txBody>
                    <a:bodyPr/>
                    <a:lstStyle/>
                    <a:p>
                      <a:pPr algn="ctr" fontAlgn="b"/>
                      <a:r>
                        <a:rPr lang="en-US" sz="1200" b="1" i="0" u="none" strike="noStrike" dirty="0">
                          <a:solidFill>
                            <a:srgbClr val="3F3F3F"/>
                          </a:solidFill>
                          <a:latin typeface="Arial" pitchFamily="34" charset="0"/>
                          <a:cs typeface="Arial" pitchFamily="34" charset="0"/>
                        </a:rPr>
                        <a:t>Customs duty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7.50%</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8.25 €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4902">
                <a:tc>
                  <a:txBody>
                    <a:bodyPr/>
                    <a:lstStyle/>
                    <a:p>
                      <a:pPr algn="ctr" fontAlgn="b"/>
                      <a:r>
                        <a:rPr lang="en-US" sz="1200" b="1" i="0" u="none" strike="noStrike">
                          <a:solidFill>
                            <a:srgbClr val="3F3F3F"/>
                          </a:solidFill>
                          <a:latin typeface="Arial" pitchFamily="34" charset="0"/>
                          <a:cs typeface="Arial" pitchFamily="34" charset="0"/>
                        </a:rPr>
                        <a:t>CVD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12.5%</a:t>
                      </a:r>
                      <a:endParaRPr lang="en-US" sz="1200" b="1" i="0" u="none" strike="noStrike" dirty="0">
                        <a:solidFill>
                          <a:srgbClr val="3F3F3F"/>
                        </a:solidFill>
                        <a:latin typeface="Arial" pitchFamily="34" charset="0"/>
                        <a:cs typeface="Arial" pitchFamily="34" charset="0"/>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14.78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Credit </a:t>
                      </a:r>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89804">
                <a:tc>
                  <a:txBody>
                    <a:bodyPr/>
                    <a:lstStyle/>
                    <a:p>
                      <a:pPr algn="ctr" fontAlgn="b"/>
                      <a:r>
                        <a:rPr lang="en-US" sz="1200" b="1" i="0" u="none" strike="noStrike">
                          <a:solidFill>
                            <a:srgbClr val="3F3F3F"/>
                          </a:solidFill>
                          <a:latin typeface="Arial" pitchFamily="34" charset="0"/>
                          <a:cs typeface="Arial" pitchFamily="34" charset="0"/>
                        </a:rPr>
                        <a:t>Educational cess on CVD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0.29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Credit</a:t>
                      </a:r>
                      <a:endParaRPr lang="en-US" sz="1200" b="1" i="0" u="none" strike="noStrike" dirty="0">
                        <a:solidFill>
                          <a:srgbClr val="3F3F3F"/>
                        </a:solidFill>
                        <a:latin typeface="Arial" pitchFamily="34" charset="0"/>
                        <a:cs typeface="Arial" pitchFamily="34" charset="0"/>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9672">
                <a:tc>
                  <a:txBody>
                    <a:bodyPr/>
                    <a:lstStyle/>
                    <a:p>
                      <a:pPr algn="ctr" fontAlgn="b"/>
                      <a:r>
                        <a:rPr lang="en-US" sz="1200" b="1" i="0" u="none" strike="noStrike">
                          <a:solidFill>
                            <a:srgbClr val="3F3F3F"/>
                          </a:solidFill>
                          <a:latin typeface="Arial" pitchFamily="34" charset="0"/>
                          <a:cs typeface="Arial" pitchFamily="34" charset="0"/>
                        </a:rPr>
                        <a:t>Sec &amp; Higher edu. Cess on CVD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0.14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Credit</a:t>
                      </a:r>
                      <a:endParaRPr lang="en-US" sz="1200" b="1" i="0" u="none" strike="noStrike" dirty="0">
                        <a:solidFill>
                          <a:srgbClr val="3F3F3F"/>
                        </a:solidFill>
                        <a:latin typeface="Arial" pitchFamily="34" charset="0"/>
                        <a:cs typeface="Arial" pitchFamily="34" charset="0"/>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8344">
                <a:tc>
                  <a:txBody>
                    <a:bodyPr/>
                    <a:lstStyle/>
                    <a:p>
                      <a:pPr algn="ctr" fontAlgn="b"/>
                      <a:r>
                        <a:rPr lang="en-US" sz="1200" b="1" i="0" u="none" strike="noStrike">
                          <a:solidFill>
                            <a:srgbClr val="3F3F3F"/>
                          </a:solidFill>
                          <a:latin typeface="Arial" pitchFamily="34" charset="0"/>
                          <a:cs typeface="Arial" pitchFamily="34" charset="0"/>
                        </a:rPr>
                        <a:t>Customs edu. Cess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0.48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22013">
                <a:tc>
                  <a:txBody>
                    <a:bodyPr/>
                    <a:lstStyle/>
                    <a:p>
                      <a:pPr algn="ctr" fontAlgn="b"/>
                      <a:r>
                        <a:rPr lang="en-US" sz="1200" b="1" i="0" u="none" strike="noStrike">
                          <a:solidFill>
                            <a:srgbClr val="3F3F3F"/>
                          </a:solidFill>
                          <a:latin typeface="Arial" pitchFamily="34" charset="0"/>
                          <a:cs typeface="Arial" pitchFamily="34" charset="0"/>
                        </a:rPr>
                        <a:t>Customs Sec&amp; higher edu cess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0.24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194902">
                <a:tc>
                  <a:txBody>
                    <a:bodyPr/>
                    <a:lstStyle/>
                    <a:p>
                      <a:pPr algn="ctr" fontAlgn="b"/>
                      <a:r>
                        <a:rPr lang="en-US" sz="1200" b="1" i="0" u="none" strike="noStrike">
                          <a:solidFill>
                            <a:srgbClr val="3F3F3F"/>
                          </a:solidFill>
                          <a:latin typeface="Arial" pitchFamily="34" charset="0"/>
                          <a:cs typeface="Arial" pitchFamily="34" charset="0"/>
                        </a:rPr>
                        <a:t>Additional Duty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5.36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a:solidFill>
                            <a:srgbClr val="3F3F3F"/>
                          </a:solidFill>
                          <a:latin typeface="Arial" pitchFamily="34" charset="0"/>
                          <a:cs typeface="Arial" pitchFamily="34" charset="0"/>
                        </a:rPr>
                        <a:t> </a:t>
                      </a:r>
                      <a:r>
                        <a:rPr lang="en-US" sz="1200" b="1" i="0" u="none" strike="noStrike" dirty="0" smtClean="0">
                          <a:solidFill>
                            <a:srgbClr val="3F3F3F"/>
                          </a:solidFill>
                          <a:latin typeface="Arial" pitchFamily="34" charset="0"/>
                          <a:cs typeface="Arial" pitchFamily="34" charset="0"/>
                        </a:rPr>
                        <a:t>Credit</a:t>
                      </a:r>
                      <a:endParaRPr lang="en-US" sz="1200" b="1" i="0" u="none" strike="noStrike" dirty="0">
                        <a:solidFill>
                          <a:srgbClr val="3F3F3F"/>
                        </a:solidFill>
                        <a:latin typeface="Arial" pitchFamily="34" charset="0"/>
                        <a:cs typeface="Arial" pitchFamily="34" charset="0"/>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18482">
                <a:tc>
                  <a:txBody>
                    <a:bodyPr/>
                    <a:lstStyle/>
                    <a:p>
                      <a:pPr algn="ctr" fontAlgn="b"/>
                      <a:r>
                        <a:rPr lang="en-US" sz="1200" b="1" i="0" u="none" strike="noStrike" dirty="0">
                          <a:solidFill>
                            <a:srgbClr val="3F3F3F"/>
                          </a:solidFill>
                          <a:latin typeface="Arial" pitchFamily="34" charset="0"/>
                          <a:cs typeface="Arial" pitchFamily="34" charset="0"/>
                        </a:rPr>
                        <a:t>Total after payment of duty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a:solidFill>
                            <a:srgbClr val="3F3F3F"/>
                          </a:solidFill>
                          <a:latin typeface="Arial" pitchFamily="34" charset="0"/>
                          <a:cs typeface="Arial" pitchFamily="34" charset="0"/>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139.54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200" b="1" i="0" u="none" strike="noStrike" dirty="0" smtClean="0">
                          <a:solidFill>
                            <a:srgbClr val="3F3F3F"/>
                          </a:solidFill>
                          <a:latin typeface="Arial" pitchFamily="34" charset="0"/>
                          <a:cs typeface="Arial" pitchFamily="34" charset="0"/>
                        </a:rPr>
                        <a:t>118.97 </a:t>
                      </a:r>
                      <a:r>
                        <a:rPr lang="en-US" sz="1200" b="1" i="0" u="none" strike="noStrike" dirty="0">
                          <a:solidFill>
                            <a:srgbClr val="3F3F3F"/>
                          </a:solidFill>
                          <a:latin typeface="Arial" pitchFamily="34" charset="0"/>
                          <a:cs typeface="Arial" pitchFamily="34" charset="0"/>
                        </a:rPr>
                        <a:t>€</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49219" name="TextBox 6"/>
          <p:cNvSpPr txBox="1">
            <a:spLocks noChangeArrowheads="1"/>
          </p:cNvSpPr>
          <p:nvPr/>
        </p:nvSpPr>
        <p:spPr bwMode="auto">
          <a:xfrm>
            <a:off x="769938" y="1190625"/>
            <a:ext cx="2917825" cy="368300"/>
          </a:xfrm>
          <a:prstGeom prst="rect">
            <a:avLst/>
          </a:prstGeom>
          <a:noFill/>
          <a:ln w="9525">
            <a:noFill/>
            <a:miter lim="800000"/>
            <a:headEnd/>
            <a:tailEnd/>
          </a:ln>
        </p:spPr>
        <p:txBody>
          <a:bodyPr>
            <a:spAutoFit/>
          </a:bodyPr>
          <a:lstStyle/>
          <a:p>
            <a:r>
              <a:rPr lang="en-US" sz="1800"/>
              <a:t>1. High taxes &amp; duties.</a:t>
            </a:r>
          </a:p>
        </p:txBody>
      </p:sp>
      <p:sp>
        <p:nvSpPr>
          <p:cNvPr id="8" name="TextBox 7"/>
          <p:cNvSpPr txBox="1"/>
          <p:nvPr/>
        </p:nvSpPr>
        <p:spPr>
          <a:xfrm>
            <a:off x="508000" y="5108575"/>
            <a:ext cx="8636000" cy="1293813"/>
          </a:xfrm>
          <a:prstGeom prst="rect">
            <a:avLst/>
          </a:prstGeom>
          <a:noFill/>
        </p:spPr>
        <p:txBody>
          <a:bodyPr>
            <a:spAutoFit/>
          </a:bodyPr>
          <a:lstStyle/>
          <a:p>
            <a:pPr>
              <a:defRPr/>
            </a:pPr>
            <a:r>
              <a:rPr lang="en-US" sz="1800" dirty="0">
                <a:latin typeface="Arial" charset="0"/>
              </a:rPr>
              <a:t>2. Devaluation of Rupee adding import cost</a:t>
            </a:r>
            <a:r>
              <a:rPr lang="en-US" dirty="0">
                <a:latin typeface="Arial" charset="0"/>
              </a:rPr>
              <a:t>.</a:t>
            </a:r>
          </a:p>
          <a:p>
            <a:pPr>
              <a:defRPr/>
            </a:pPr>
            <a:r>
              <a:rPr lang="en-US" sz="1800" dirty="0">
                <a:latin typeface="+mn-lt"/>
              </a:rPr>
              <a:t>3. Transportation time &amp; cost.</a:t>
            </a:r>
          </a:p>
          <a:p>
            <a:pPr>
              <a:defRPr/>
            </a:pPr>
            <a:r>
              <a:rPr lang="en-US" sz="1800" dirty="0">
                <a:latin typeface="+mn-lt"/>
              </a:rPr>
              <a:t>4. Complications in clearing material at port with long waiting time.</a:t>
            </a:r>
          </a:p>
          <a:p>
            <a:pPr>
              <a:defRPr/>
            </a:pPr>
            <a:r>
              <a:rPr lang="en-US" sz="1800" dirty="0">
                <a:latin typeface="+mn-lt"/>
              </a:rPr>
              <a:t>5. Local presence making imports unviable solution.</a:t>
            </a: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idx="4294967295"/>
          </p:nvPr>
        </p:nvSpPr>
        <p:spPr>
          <a:noFill/>
        </p:spPr>
        <p:txBody>
          <a:bodyPr anchor="ctr"/>
          <a:lstStyle/>
          <a:p>
            <a:pPr eaLnBrk="1" hangingPunct="1"/>
            <a:r>
              <a:rPr lang="en-US" b="0" smtClean="0">
                <a:effectLst/>
              </a:rPr>
              <a:t>Indian Chamber of Commerce</a:t>
            </a:r>
            <a:endParaRPr lang="fr-FR" smtClean="0">
              <a:effectLst/>
            </a:endParaRPr>
          </a:p>
        </p:txBody>
      </p:sp>
      <p:sp>
        <p:nvSpPr>
          <p:cNvPr id="91139" name="Espace réservé du contenu 2"/>
          <p:cNvSpPr>
            <a:spLocks noGrp="1"/>
          </p:cNvSpPr>
          <p:nvPr>
            <p:ph idx="4294967295"/>
          </p:nvPr>
        </p:nvSpPr>
        <p:spPr/>
        <p:txBody>
          <a:bodyPr/>
          <a:lstStyle/>
          <a:p>
            <a:pPr marL="0" indent="0" eaLnBrk="1" hangingPunct="1">
              <a:buFont typeface="Wingdings" pitchFamily="2" charset="2"/>
              <a:buNone/>
            </a:pPr>
            <a:r>
              <a:rPr lang="en-US" smtClean="0"/>
              <a:t>D-118, 1st Floor,</a:t>
            </a:r>
            <a:br>
              <a:rPr lang="en-US" smtClean="0"/>
            </a:br>
            <a:r>
              <a:rPr lang="en-US" smtClean="0"/>
              <a:t>Aashirwad Complex,</a:t>
            </a:r>
            <a:br>
              <a:rPr lang="en-US" smtClean="0"/>
            </a:br>
            <a:r>
              <a:rPr lang="en-US" smtClean="0"/>
              <a:t>Green Park Main, New Delhi - 110016</a:t>
            </a:r>
            <a:br>
              <a:rPr lang="en-US" smtClean="0"/>
            </a:br>
            <a:r>
              <a:rPr lang="en-US" smtClean="0"/>
              <a:t>Tel : 011 4610 1431 -38 , 4610 1439 (D)</a:t>
            </a:r>
            <a:br>
              <a:rPr lang="en-US" smtClean="0"/>
            </a:br>
            <a:r>
              <a:rPr lang="en-US" smtClean="0"/>
              <a:t>Fax : 011 4610 1440 /1441</a:t>
            </a:r>
            <a:br>
              <a:rPr lang="en-US" smtClean="0"/>
            </a:br>
            <a:r>
              <a:rPr lang="en-US" smtClean="0"/>
              <a:t>Email : </a:t>
            </a:r>
            <a:r>
              <a:rPr lang="en-US" smtClean="0">
                <a:hlinkClick r:id="rId2"/>
              </a:rPr>
              <a:t>energy@indianchamber.net</a:t>
            </a:r>
            <a:r>
              <a:rPr lang="en-US" smtClean="0"/>
              <a:t/>
            </a:r>
            <a:br>
              <a:rPr lang="en-US" smtClean="0"/>
            </a:br>
            <a:r>
              <a:rPr lang="en-US" smtClean="0"/>
              <a:t>Website : </a:t>
            </a:r>
            <a:r>
              <a:rPr lang="en-US" smtClean="0">
                <a:hlinkClick r:id="rId3"/>
              </a:rPr>
              <a:t>www.indianchamber.net</a:t>
            </a:r>
            <a:r>
              <a:rPr lang="en-US" smtClean="0"/>
              <a:t> </a:t>
            </a:r>
            <a:endParaRPr lang="fr-FR" smtClean="0"/>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idx="4294967295"/>
          </p:nvPr>
        </p:nvSpPr>
        <p:spPr>
          <a:xfrm>
            <a:off x="469900" y="406400"/>
            <a:ext cx="8356600" cy="492125"/>
          </a:xfrm>
          <a:noFill/>
        </p:spPr>
        <p:txBody>
          <a:bodyPr anchor="ctr"/>
          <a:lstStyle/>
          <a:p>
            <a:pPr eaLnBrk="1" hangingPunct="1"/>
            <a:r>
              <a:rPr lang="fr-FR" sz="2000" smtClean="0">
                <a:effectLst/>
              </a:rPr>
              <a:t>Indo- French Chamber of Commerce &amp; Industry</a:t>
            </a:r>
          </a:p>
        </p:txBody>
      </p:sp>
      <p:sp>
        <p:nvSpPr>
          <p:cNvPr id="3" name="Espace réservé du contenu 2"/>
          <p:cNvSpPr>
            <a:spLocks noGrp="1"/>
          </p:cNvSpPr>
          <p:nvPr>
            <p:ph idx="4294967295"/>
          </p:nvPr>
        </p:nvSpPr>
        <p:spPr>
          <a:xfrm>
            <a:off x="457200" y="1196975"/>
            <a:ext cx="8229600" cy="4929188"/>
          </a:xfrm>
        </p:spPr>
        <p:txBody>
          <a:bodyPr>
            <a:normAutofit lnSpcReduction="10000"/>
          </a:bodyPr>
          <a:lstStyle/>
          <a:p>
            <a:pPr eaLnBrk="1" hangingPunct="1">
              <a:lnSpc>
                <a:spcPct val="80000"/>
              </a:lnSpc>
            </a:pPr>
            <a:r>
              <a:rPr lang="fr-FR" sz="1100" b="1" smtClean="0"/>
              <a:t>Address in Mumbai</a:t>
            </a:r>
          </a:p>
          <a:p>
            <a:pPr eaLnBrk="1" hangingPunct="1">
              <a:lnSpc>
                <a:spcPct val="80000"/>
              </a:lnSpc>
            </a:pPr>
            <a:r>
              <a:rPr lang="fr-FR" sz="1100" b="1" smtClean="0"/>
              <a:t>Indo French Chamber of Commerce &amp; Industry</a:t>
            </a:r>
            <a:endParaRPr lang="fr-FR" sz="1100" smtClean="0"/>
          </a:p>
          <a:p>
            <a:pPr eaLnBrk="1" hangingPunct="1">
              <a:lnSpc>
                <a:spcPct val="80000"/>
              </a:lnSpc>
            </a:pPr>
            <a:r>
              <a:rPr lang="fr-FR" sz="1100" smtClean="0"/>
              <a:t>French Bank Building, 4th Floor, 62 Homji Street, Fort - MUMBAI 400 001</a:t>
            </a:r>
            <a:br>
              <a:rPr lang="fr-FR" sz="1100" smtClean="0"/>
            </a:br>
            <a:endParaRPr lang="fr-FR" sz="1100" smtClean="0"/>
          </a:p>
          <a:p>
            <a:pPr eaLnBrk="1" hangingPunct="1">
              <a:lnSpc>
                <a:spcPct val="80000"/>
              </a:lnSpc>
            </a:pPr>
            <a:r>
              <a:rPr lang="fr-FR" sz="1100" b="1" smtClean="0"/>
              <a:t>Telephone</a:t>
            </a:r>
            <a:r>
              <a:rPr lang="fr-FR" sz="1100" smtClean="0"/>
              <a:t>: + 91 22 6747 9761</a:t>
            </a:r>
            <a:br>
              <a:rPr lang="fr-FR" sz="1100" smtClean="0"/>
            </a:br>
            <a:r>
              <a:rPr lang="fr-FR" sz="1100" b="1" smtClean="0"/>
              <a:t>Fax</a:t>
            </a:r>
            <a:r>
              <a:rPr lang="fr-FR" sz="1100" smtClean="0"/>
              <a:t>: + 91 22 6747 9760</a:t>
            </a:r>
            <a:br>
              <a:rPr lang="fr-FR" sz="1100" smtClean="0"/>
            </a:br>
            <a:r>
              <a:rPr lang="fr-FR" sz="1100" b="1" smtClean="0"/>
              <a:t>Email</a:t>
            </a:r>
            <a:r>
              <a:rPr lang="fr-FR" sz="1100" smtClean="0"/>
              <a:t>: contact (at) ifcci.org.in</a:t>
            </a:r>
            <a:br>
              <a:rPr lang="fr-FR" sz="1100" smtClean="0"/>
            </a:br>
            <a:r>
              <a:rPr lang="fr-FR" sz="1100" b="1" smtClean="0"/>
              <a:t>Website</a:t>
            </a:r>
            <a:r>
              <a:rPr lang="fr-FR" sz="1100" smtClean="0"/>
              <a:t>: </a:t>
            </a:r>
            <a:r>
              <a:rPr lang="fr-FR" sz="1100" smtClean="0">
                <a:hlinkClick r:id="rId2"/>
              </a:rPr>
              <a:t>http://ifcci.org.in</a:t>
            </a:r>
            <a:endParaRPr lang="fr-FR" sz="1100" smtClean="0"/>
          </a:p>
          <a:p>
            <a:pPr eaLnBrk="1" hangingPunct="1">
              <a:lnSpc>
                <a:spcPct val="80000"/>
              </a:lnSpc>
            </a:pPr>
            <a:r>
              <a:rPr lang="fr-FR" sz="1100" b="1" smtClean="0"/>
              <a:t>Address in Delhi</a:t>
            </a:r>
          </a:p>
          <a:p>
            <a:pPr eaLnBrk="1" hangingPunct="1">
              <a:lnSpc>
                <a:spcPct val="80000"/>
              </a:lnSpc>
            </a:pPr>
            <a:r>
              <a:rPr lang="fr-FR" sz="1100" b="1" smtClean="0"/>
              <a:t>Indo French Chamber of Commerce &amp; Industry</a:t>
            </a:r>
            <a:endParaRPr lang="fr-FR" sz="1100" smtClean="0"/>
          </a:p>
          <a:p>
            <a:pPr eaLnBrk="1" hangingPunct="1">
              <a:lnSpc>
                <a:spcPct val="80000"/>
              </a:lnSpc>
            </a:pPr>
            <a:r>
              <a:rPr lang="fr-FR" sz="1100" smtClean="0"/>
              <a:t>A - 31, 3rd Floor</a:t>
            </a:r>
            <a:br>
              <a:rPr lang="fr-FR" sz="1100" smtClean="0"/>
            </a:br>
            <a:r>
              <a:rPr lang="fr-FR" sz="1100" smtClean="0"/>
              <a:t>Firoz Gandhi Marg, Lajpat Nagar II</a:t>
            </a:r>
            <a:br>
              <a:rPr lang="fr-FR" sz="1100" smtClean="0"/>
            </a:br>
            <a:r>
              <a:rPr lang="fr-FR" sz="1100" smtClean="0"/>
              <a:t>New Delhi 110 024, India</a:t>
            </a:r>
          </a:p>
          <a:p>
            <a:pPr eaLnBrk="1" hangingPunct="1">
              <a:lnSpc>
                <a:spcPct val="80000"/>
              </a:lnSpc>
            </a:pPr>
            <a:r>
              <a:rPr lang="fr-FR" sz="1100" b="1" smtClean="0"/>
              <a:t>Telephone</a:t>
            </a:r>
            <a:r>
              <a:rPr lang="fr-FR" sz="1100" smtClean="0"/>
              <a:t>: + 91 11 4954 0093, </a:t>
            </a:r>
            <a:r>
              <a:rPr lang="fr-FR" sz="1100" b="1" smtClean="0"/>
              <a:t>Telefax:</a:t>
            </a:r>
            <a:r>
              <a:rPr lang="fr-FR" sz="1100" smtClean="0"/>
              <a:t> + 91 114954 0094</a:t>
            </a:r>
            <a:br>
              <a:rPr lang="fr-FR" sz="1100" smtClean="0"/>
            </a:br>
            <a:r>
              <a:rPr lang="fr-FR" sz="1100" b="1" smtClean="0"/>
              <a:t>Email</a:t>
            </a:r>
            <a:r>
              <a:rPr lang="fr-FR" sz="1100" smtClean="0"/>
              <a:t>: </a:t>
            </a:r>
            <a:r>
              <a:rPr lang="fr-FR" sz="1100" smtClean="0">
                <a:hlinkClick r:id="rId3"/>
              </a:rPr>
              <a:t>contactdelhi@ifcci.org.in</a:t>
            </a:r>
            <a:endParaRPr lang="fr-FR" sz="1100" smtClean="0"/>
          </a:p>
          <a:p>
            <a:pPr eaLnBrk="1" hangingPunct="1">
              <a:lnSpc>
                <a:spcPct val="80000"/>
              </a:lnSpc>
            </a:pPr>
            <a:endParaRPr lang="fr-FR" sz="1100" smtClean="0"/>
          </a:p>
          <a:p>
            <a:pPr eaLnBrk="1" hangingPunct="1">
              <a:lnSpc>
                <a:spcPct val="80000"/>
              </a:lnSpc>
            </a:pPr>
            <a:r>
              <a:rPr lang="fr-FR" sz="1100" b="1" smtClean="0"/>
              <a:t>Address in Chennai</a:t>
            </a:r>
          </a:p>
          <a:p>
            <a:pPr eaLnBrk="1" hangingPunct="1">
              <a:lnSpc>
                <a:spcPct val="80000"/>
              </a:lnSpc>
            </a:pPr>
            <a:r>
              <a:rPr lang="fr-FR" sz="1100" b="1" smtClean="0"/>
              <a:t>Indo French Chamber of Commerce &amp; Industry</a:t>
            </a:r>
            <a:endParaRPr lang="fr-FR" sz="1100" smtClean="0"/>
          </a:p>
          <a:p>
            <a:pPr eaLnBrk="1" hangingPunct="1">
              <a:lnSpc>
                <a:spcPct val="80000"/>
              </a:lnSpc>
            </a:pPr>
            <a:r>
              <a:rPr lang="fr-FR" sz="1100" smtClean="0"/>
              <a:t>Old 27, New 66, III Street, Abiramapuram - Chennai - 600 018</a:t>
            </a:r>
            <a:br>
              <a:rPr lang="fr-FR" sz="1100" smtClean="0"/>
            </a:br>
            <a:endParaRPr lang="fr-FR" sz="1100" smtClean="0"/>
          </a:p>
          <a:p>
            <a:pPr eaLnBrk="1" hangingPunct="1">
              <a:lnSpc>
                <a:spcPct val="80000"/>
              </a:lnSpc>
            </a:pPr>
            <a:r>
              <a:rPr lang="fr-FR" sz="1100" b="1" smtClean="0"/>
              <a:t>Telephone</a:t>
            </a:r>
            <a:r>
              <a:rPr lang="fr-FR" sz="1100" smtClean="0"/>
              <a:t>: + 91 44 4217 8710</a:t>
            </a:r>
            <a:br>
              <a:rPr lang="fr-FR" sz="1100" smtClean="0"/>
            </a:br>
            <a:r>
              <a:rPr lang="fr-FR" sz="1100" b="1" smtClean="0"/>
              <a:t>Email</a:t>
            </a:r>
            <a:r>
              <a:rPr lang="fr-FR" sz="1100" smtClean="0"/>
              <a:t>: </a:t>
            </a:r>
            <a:r>
              <a:rPr lang="fr-FR" sz="1100" smtClean="0">
                <a:hlinkClick r:id="rId4"/>
              </a:rPr>
              <a:t>contactchennai@ifcci.org.in</a:t>
            </a:r>
            <a:endParaRPr lang="fr-FR" sz="1100" smtClean="0"/>
          </a:p>
          <a:p>
            <a:pPr eaLnBrk="1" hangingPunct="1">
              <a:lnSpc>
                <a:spcPct val="80000"/>
              </a:lnSpc>
            </a:pPr>
            <a:endParaRPr lang="fr-FR" sz="1100" smtClean="0"/>
          </a:p>
          <a:p>
            <a:pPr eaLnBrk="1" hangingPunct="1">
              <a:lnSpc>
                <a:spcPct val="80000"/>
              </a:lnSpc>
            </a:pPr>
            <a:r>
              <a:rPr lang="fr-FR" sz="1100" smtClean="0"/>
              <a:t>Fondée en 1977 à Mumbai, l'</a:t>
            </a:r>
            <a:r>
              <a:rPr lang="fr-FR" sz="1100" b="1" smtClean="0"/>
              <a:t>Indo French Chamber of Commerce and Industry</a:t>
            </a:r>
            <a:r>
              <a:rPr lang="fr-FR" sz="1100" smtClean="0"/>
              <a:t> (</a:t>
            </a:r>
            <a:r>
              <a:rPr lang="fr-FR" sz="1100" b="1" smtClean="0"/>
              <a:t>IFCCI</a:t>
            </a:r>
            <a:r>
              <a:rPr lang="fr-FR" sz="1100" smtClean="0"/>
              <a:t>) est une </a:t>
            </a:r>
            <a:r>
              <a:rPr lang="fr-FR" sz="1100" b="1" smtClean="0"/>
              <a:t>organisation bilatérale</a:t>
            </a:r>
            <a:r>
              <a:rPr lang="fr-FR" sz="1100" smtClean="0"/>
              <a:t> qui compte plus de </a:t>
            </a:r>
            <a:r>
              <a:rPr lang="fr-FR" sz="1100" b="1" smtClean="0"/>
              <a:t>500 membres</a:t>
            </a:r>
            <a:r>
              <a:rPr lang="fr-FR" sz="1100" smtClean="0"/>
              <a:t> actifs aujourd'hui.</a:t>
            </a:r>
            <a:br>
              <a:rPr lang="fr-FR" sz="1100" smtClean="0"/>
            </a:br>
            <a:r>
              <a:rPr lang="fr-FR" sz="1100" smtClean="0"/>
              <a:t>Ces membres sont </a:t>
            </a:r>
            <a:r>
              <a:rPr lang="fr-FR" sz="1100" b="1" smtClean="0"/>
              <a:t>des entreprises françaises et indiennes</a:t>
            </a:r>
            <a:r>
              <a:rPr lang="fr-FR" sz="1100" smtClean="0"/>
              <a:t> dans tous les secteurs d'activité.</a:t>
            </a:r>
            <a:r>
              <a:rPr lang="fr-FR" sz="1100" b="1" smtClean="0"/>
              <a:t/>
            </a:r>
            <a:br>
              <a:rPr lang="fr-FR" sz="1100" b="1" smtClean="0"/>
            </a:br>
            <a:endParaRPr lang="fr-FR" sz="1100" smtClean="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India- State &amp; Region wise facts</a:t>
            </a:r>
            <a:endParaRPr lang="en-US" dirty="0"/>
          </a:p>
        </p:txBody>
      </p:sp>
      <p:pic>
        <p:nvPicPr>
          <p:cNvPr id="20483" name="Picture 2"/>
          <p:cNvPicPr>
            <a:picLocks noGrp="1" noChangeAspect="1" noChangeArrowheads="1"/>
          </p:cNvPicPr>
          <p:nvPr>
            <p:ph idx="1"/>
          </p:nvPr>
        </p:nvPicPr>
        <p:blipFill>
          <a:blip r:embed="rId2" cstate="print"/>
          <a:srcRect/>
          <a:stretch>
            <a:fillRect/>
          </a:stretch>
        </p:blipFill>
        <p:spPr>
          <a:xfrm>
            <a:off x="574675" y="1571625"/>
            <a:ext cx="4051300" cy="4546600"/>
          </a:xfrm>
          <a:noFill/>
        </p:spPr>
      </p:pic>
      <p:sp>
        <p:nvSpPr>
          <p:cNvPr id="5" name="TextBox 4"/>
          <p:cNvSpPr txBox="1"/>
          <p:nvPr/>
        </p:nvSpPr>
        <p:spPr>
          <a:xfrm>
            <a:off x="866775" y="1171575"/>
            <a:ext cx="2049463" cy="338138"/>
          </a:xfrm>
          <a:prstGeom prst="rect">
            <a:avLst/>
          </a:prstGeom>
          <a:noFill/>
        </p:spPr>
        <p:txBody>
          <a:bodyPr wrap="none">
            <a:spAutoFit/>
          </a:bodyPr>
          <a:lstStyle/>
          <a:p>
            <a:pPr>
              <a:defRPr/>
            </a:pPr>
            <a:r>
              <a:rPr lang="en-US" sz="1600" b="1" dirty="0">
                <a:solidFill>
                  <a:srgbClr val="000000"/>
                </a:solidFill>
                <a:latin typeface="+mj-lt"/>
              </a:rPr>
              <a:t>INDIA Political Map</a:t>
            </a:r>
          </a:p>
        </p:txBody>
      </p:sp>
      <p:sp>
        <p:nvSpPr>
          <p:cNvPr id="7" name="TextBox 6"/>
          <p:cNvSpPr txBox="1"/>
          <p:nvPr/>
        </p:nvSpPr>
        <p:spPr>
          <a:xfrm>
            <a:off x="4687888" y="1552575"/>
            <a:ext cx="3600450" cy="1384300"/>
          </a:xfrm>
          <a:prstGeom prst="rect">
            <a:avLst/>
          </a:prstGeom>
          <a:noFill/>
        </p:spPr>
        <p:txBody>
          <a:bodyPr wrap="none">
            <a:spAutoFit/>
          </a:bodyPr>
          <a:lstStyle/>
          <a:p>
            <a:pPr>
              <a:buFont typeface="Arial" pitchFamily="34" charset="0"/>
              <a:buChar char="•"/>
              <a:defRPr/>
            </a:pPr>
            <a:r>
              <a:rPr lang="en-US" sz="1400" dirty="0">
                <a:latin typeface="+mn-lt"/>
              </a:rPr>
              <a:t>Normally the country is divided in 5 zones.</a:t>
            </a:r>
          </a:p>
          <a:p>
            <a:pPr>
              <a:buFont typeface="Arial" pitchFamily="34" charset="0"/>
              <a:buChar char="•"/>
              <a:defRPr/>
            </a:pPr>
            <a:r>
              <a:rPr lang="en-US" sz="1400" dirty="0">
                <a:latin typeface="+mn-lt"/>
              </a:rPr>
              <a:t>North India.</a:t>
            </a:r>
          </a:p>
          <a:p>
            <a:pPr>
              <a:buFont typeface="Arial" pitchFamily="34" charset="0"/>
              <a:buChar char="•"/>
              <a:defRPr/>
            </a:pPr>
            <a:r>
              <a:rPr lang="en-US" sz="1400" dirty="0">
                <a:latin typeface="+mn-lt"/>
              </a:rPr>
              <a:t>West India</a:t>
            </a:r>
          </a:p>
          <a:p>
            <a:pPr>
              <a:buFont typeface="Arial" pitchFamily="34" charset="0"/>
              <a:buChar char="•"/>
              <a:defRPr/>
            </a:pPr>
            <a:r>
              <a:rPr lang="en-US" sz="1400" dirty="0">
                <a:latin typeface="+mn-lt"/>
              </a:rPr>
              <a:t>South India</a:t>
            </a:r>
          </a:p>
          <a:p>
            <a:pPr>
              <a:buFont typeface="Arial" pitchFamily="34" charset="0"/>
              <a:buChar char="•"/>
              <a:defRPr/>
            </a:pPr>
            <a:r>
              <a:rPr lang="en-US" sz="1400" dirty="0">
                <a:latin typeface="+mn-lt"/>
              </a:rPr>
              <a:t>East India </a:t>
            </a:r>
          </a:p>
          <a:p>
            <a:pPr>
              <a:buFont typeface="Arial" pitchFamily="34" charset="0"/>
              <a:buChar char="•"/>
              <a:defRPr/>
            </a:pPr>
            <a:r>
              <a:rPr lang="en-US" sz="1400" dirty="0">
                <a:latin typeface="+mn-lt"/>
              </a:rPr>
              <a:t>Central India.</a:t>
            </a:r>
          </a:p>
        </p:txBody>
      </p:sp>
      <p:sp>
        <p:nvSpPr>
          <p:cNvPr id="20486" name="TextBox 7"/>
          <p:cNvSpPr txBox="1">
            <a:spLocks noChangeArrowheads="1"/>
          </p:cNvSpPr>
          <p:nvPr/>
        </p:nvSpPr>
        <p:spPr bwMode="auto">
          <a:xfrm>
            <a:off x="4614863" y="3106738"/>
            <a:ext cx="4483100" cy="2892425"/>
          </a:xfrm>
          <a:prstGeom prst="rect">
            <a:avLst/>
          </a:prstGeom>
          <a:noFill/>
          <a:ln w="9525">
            <a:noFill/>
            <a:miter lim="800000"/>
            <a:headEnd/>
            <a:tailEnd/>
          </a:ln>
        </p:spPr>
        <p:txBody>
          <a:bodyPr wrap="none">
            <a:spAutoFit/>
          </a:bodyPr>
          <a:lstStyle/>
          <a:p>
            <a:pPr>
              <a:buFont typeface="Arial" pitchFamily="34" charset="0"/>
              <a:buChar char="•"/>
            </a:pPr>
            <a:r>
              <a:rPr lang="en-US" sz="1400"/>
              <a:t>In all the above regions, the Religion, the </a:t>
            </a:r>
          </a:p>
          <a:p>
            <a:r>
              <a:rPr lang="en-US" sz="1400"/>
              <a:t>  thinking, the business ideas differs.</a:t>
            </a:r>
          </a:p>
          <a:p>
            <a:pPr>
              <a:buFont typeface="Arial" pitchFamily="34" charset="0"/>
              <a:buChar char="•"/>
            </a:pPr>
            <a:r>
              <a:rPr lang="en-US" sz="1400"/>
              <a:t> Industrialization &amp; business is spread in </a:t>
            </a:r>
          </a:p>
          <a:p>
            <a:r>
              <a:rPr lang="en-US" sz="1400"/>
              <a:t>  North, West &amp; South India with little</a:t>
            </a:r>
          </a:p>
          <a:p>
            <a:r>
              <a:rPr lang="en-US" sz="1400"/>
              <a:t>  concentration on East &amp; Central part.</a:t>
            </a:r>
          </a:p>
          <a:p>
            <a:pPr>
              <a:buFont typeface="Arial" pitchFamily="34" charset="0"/>
              <a:buChar char="•"/>
            </a:pPr>
            <a:r>
              <a:rPr lang="en-US" sz="1400"/>
              <a:t>Gujarat is the most industrialized state followed by</a:t>
            </a:r>
          </a:p>
          <a:p>
            <a:r>
              <a:rPr lang="en-US" sz="1400"/>
              <a:t>  Maharashtra, Tamilnadu. Karnataka.</a:t>
            </a:r>
          </a:p>
          <a:p>
            <a:pPr>
              <a:buFont typeface="Arial" pitchFamily="34" charset="0"/>
              <a:buChar char="•"/>
            </a:pPr>
            <a:r>
              <a:rPr lang="en-US" sz="1400"/>
              <a:t> MNC’s such as Samsung, LG, Honda have a plant in</a:t>
            </a:r>
          </a:p>
          <a:p>
            <a:r>
              <a:rPr lang="en-US" sz="1400"/>
              <a:t>  Noida (North India), Volkawagon in Maharashtra,</a:t>
            </a:r>
          </a:p>
          <a:p>
            <a:r>
              <a:rPr lang="en-US" sz="1400"/>
              <a:t>  Hyundai, Nissan, Ford in Tamilnadu.</a:t>
            </a:r>
          </a:p>
          <a:p>
            <a:pPr>
              <a:buFont typeface="Arial" pitchFamily="34" charset="0"/>
              <a:buChar char="•"/>
            </a:pPr>
            <a:r>
              <a:rPr lang="en-US" sz="1400"/>
              <a:t> Bangalore &amp; Hyderbad are main centres for IT </a:t>
            </a:r>
          </a:p>
          <a:p>
            <a:r>
              <a:rPr lang="en-US" sz="1400"/>
              <a:t>  industry with DELL, HP, Infosys, TCS having their </a:t>
            </a:r>
          </a:p>
          <a:p>
            <a:r>
              <a:rPr lang="en-US" sz="1400"/>
              <a:t>  software centres. </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19100" y="381000"/>
            <a:ext cx="8636000" cy="723900"/>
          </a:xfrm>
        </p:spPr>
        <p:txBody>
          <a:bodyPr/>
          <a:lstStyle/>
          <a:p>
            <a:pPr>
              <a:defRPr/>
            </a:pPr>
            <a:r>
              <a:rPr lang="en-US" sz="3600" dirty="0" smtClean="0">
                <a:solidFill>
                  <a:schemeClr val="tx1"/>
                </a:solidFill>
              </a:rPr>
              <a:t>India on education Map</a:t>
            </a:r>
          </a:p>
        </p:txBody>
      </p:sp>
      <p:sp>
        <p:nvSpPr>
          <p:cNvPr id="21507" name="Rectangle 3"/>
          <p:cNvSpPr>
            <a:spLocks noGrp="1" noChangeArrowheads="1"/>
          </p:cNvSpPr>
          <p:nvPr>
            <p:ph type="body" idx="1"/>
          </p:nvPr>
        </p:nvSpPr>
        <p:spPr>
          <a:xfrm>
            <a:off x="104775" y="1255713"/>
            <a:ext cx="8853488" cy="5141912"/>
          </a:xfrm>
        </p:spPr>
        <p:txBody>
          <a:bodyPr/>
          <a:lstStyle/>
          <a:p>
            <a:pPr>
              <a:buFont typeface="Wingdings" pitchFamily="2" charset="2"/>
              <a:buChar char="v"/>
            </a:pPr>
            <a:r>
              <a:rPr lang="en-US" sz="2000" smtClean="0">
                <a:solidFill>
                  <a:schemeClr val="tx1"/>
                </a:solidFill>
              </a:rPr>
              <a:t>Kerala is the state with 100% literacy (education)</a:t>
            </a:r>
          </a:p>
          <a:p>
            <a:pPr>
              <a:buFont typeface="Wingdings" pitchFamily="2" charset="2"/>
              <a:buChar char="v"/>
            </a:pPr>
            <a:r>
              <a:rPr lang="en-US" sz="2000" smtClean="0">
                <a:solidFill>
                  <a:schemeClr val="tx1"/>
                </a:solidFill>
              </a:rPr>
              <a:t>There are 15 Indian Institutes of India (IIT’s), 11 Indian Institute of Management  (IIM’s) along with hundreds of State/Pvt. Owned engineering colleges. Most of MNC’s hires candidates directly from the institute.</a:t>
            </a:r>
          </a:p>
          <a:p>
            <a:pPr>
              <a:buFont typeface="Wingdings" pitchFamily="2" charset="2"/>
              <a:buChar char="v"/>
            </a:pPr>
            <a:r>
              <a:rPr lang="en-US" sz="2000" smtClean="0">
                <a:solidFill>
                  <a:schemeClr val="tx1"/>
                </a:solidFill>
              </a:rPr>
              <a:t>Most middle class working families prefers their sons/daughters to be Engineers/Doctors.</a:t>
            </a:r>
          </a:p>
          <a:p>
            <a:pPr>
              <a:buFont typeface="Wingdings" pitchFamily="2" charset="2"/>
              <a:buChar char="v"/>
            </a:pPr>
            <a:r>
              <a:rPr lang="en-US" sz="2000" smtClean="0">
                <a:solidFill>
                  <a:schemeClr val="tx1"/>
                </a:solidFill>
              </a:rPr>
              <a:t>No of Engineering passout’s per year - 750,000.</a:t>
            </a:r>
          </a:p>
          <a:p>
            <a:pPr>
              <a:buFont typeface="Wingdings" pitchFamily="2" charset="2"/>
              <a:buChar char="v"/>
            </a:pPr>
            <a:endParaRPr lang="en-US" sz="2000" smtClean="0">
              <a:solidFill>
                <a:schemeClr val="tx1"/>
              </a:solidFill>
            </a:endParaRPr>
          </a:p>
          <a:p>
            <a:pPr>
              <a:buFont typeface="Wingdings" pitchFamily="2" charset="2"/>
              <a:buChar char="v"/>
            </a:pPr>
            <a:endParaRPr lang="en-US" sz="2000" smtClean="0">
              <a:solidFill>
                <a:schemeClr val="tx1"/>
              </a:solidFill>
            </a:endParaRPr>
          </a:p>
        </p:txBody>
      </p:sp>
      <p:sp>
        <p:nvSpPr>
          <p:cNvPr id="21508"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smtClean="0"/>
              <a:t> Economic Growth Data </a:t>
            </a:r>
            <a:r>
              <a:rPr lang="en-US" dirty="0" err="1" smtClean="0"/>
              <a:t>Countrywise</a:t>
            </a:r>
            <a:endParaRPr lang="en-US" dirty="0" smtClean="0"/>
          </a:p>
        </p:txBody>
      </p:sp>
      <p:sp>
        <p:nvSpPr>
          <p:cNvPr id="1028" name="Rectangle 3"/>
          <p:cNvSpPr>
            <a:spLocks noGrp="1" noChangeArrowheads="1"/>
          </p:cNvSpPr>
          <p:nvPr>
            <p:ph type="body" idx="1"/>
          </p:nvPr>
        </p:nvSpPr>
        <p:spPr>
          <a:xfrm>
            <a:off x="800100" y="1377950"/>
            <a:ext cx="8343900" cy="4546600"/>
          </a:xfrm>
        </p:spPr>
        <p:txBody>
          <a:bodyPr/>
          <a:lstStyle/>
          <a:p>
            <a:pPr>
              <a:buFont typeface="Wingdings" pitchFamily="2" charset="2"/>
              <a:buNone/>
            </a:pPr>
            <a:r>
              <a:rPr lang="en-US" sz="1600" b="1" smtClean="0"/>
              <a:t> 		        </a:t>
            </a:r>
          </a:p>
        </p:txBody>
      </p:sp>
      <p:graphicFrame>
        <p:nvGraphicFramePr>
          <p:cNvPr id="1026" name="Chart 5"/>
          <p:cNvGraphicFramePr>
            <a:graphicFrameLocks/>
          </p:cNvGraphicFramePr>
          <p:nvPr/>
        </p:nvGraphicFramePr>
        <p:xfrm>
          <a:off x="1785938" y="2452688"/>
          <a:ext cx="5791200" cy="3600450"/>
        </p:xfrm>
        <a:graphic>
          <a:graphicData uri="http://schemas.openxmlformats.org/presentationml/2006/ole">
            <p:oleObj spid="_x0000_s1026" name="Graphique" r:id="rId4" imgW="5772150" imgH="3581400" progId="Excel.Sheet.8">
              <p:embed/>
            </p:oleObj>
          </a:graphicData>
        </a:graphic>
      </p:graphicFrame>
      <p:sp>
        <p:nvSpPr>
          <p:cNvPr id="17413" name="TextBox 7"/>
          <p:cNvSpPr txBox="1">
            <a:spLocks noChangeArrowheads="1"/>
          </p:cNvSpPr>
          <p:nvPr/>
        </p:nvSpPr>
        <p:spPr bwMode="auto">
          <a:xfrm>
            <a:off x="1038225" y="1371600"/>
            <a:ext cx="7742238" cy="1323975"/>
          </a:xfrm>
          <a:prstGeom prst="rect">
            <a:avLst/>
          </a:prstGeom>
          <a:noFill/>
          <a:ln w="9525">
            <a:noFill/>
            <a:miter lim="800000"/>
            <a:headEnd/>
            <a:tailEnd/>
          </a:ln>
        </p:spPr>
        <p:txBody>
          <a:bodyPr>
            <a:spAutoFit/>
          </a:bodyPr>
          <a:lstStyle/>
          <a:p>
            <a:pPr>
              <a:defRPr/>
            </a:pPr>
            <a:r>
              <a:rPr lang="en-US" sz="2000" b="1" dirty="0">
                <a:latin typeface="+mn-lt"/>
              </a:rPr>
              <a:t>Indian</a:t>
            </a:r>
            <a:r>
              <a:rPr lang="en-US" sz="3200" b="1" dirty="0">
                <a:latin typeface="+mn-lt"/>
              </a:rPr>
              <a:t> </a:t>
            </a:r>
            <a:r>
              <a:rPr lang="en-US" sz="2000" b="1" dirty="0">
                <a:latin typeface="+mn-lt"/>
              </a:rPr>
              <a:t>Economy is hit in spite of Global meltdown which is clear from the following indicators.</a:t>
            </a:r>
          </a:p>
          <a:p>
            <a:pPr>
              <a:defRPr/>
            </a:pPr>
            <a:endParaRPr lang="en-US" sz="2800" dirty="0">
              <a:latin typeface="+mn-lt"/>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India Macroeconomic Summary &amp; Forecast : 2012 - 2015</a:t>
            </a:r>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0" y="1243013"/>
            <a:ext cx="9144000" cy="5310187"/>
          </a:xfrm>
          <a:prstGeom prst="rect">
            <a:avLst/>
          </a:prstGeom>
          <a:noFill/>
          <a:ln w="9525">
            <a:noFill/>
            <a:miter lim="800000"/>
            <a:headEnd/>
            <a:tailEnd/>
          </a:ln>
        </p:spPr>
      </p:pic>
      <p:sp>
        <p:nvSpPr>
          <p:cNvPr id="23556" name="Rectangle 6"/>
          <p:cNvSpPr>
            <a:spLocks noChangeArrowheads="1"/>
          </p:cNvSpPr>
          <p:nvPr/>
        </p:nvSpPr>
        <p:spPr bwMode="auto">
          <a:xfrm>
            <a:off x="5499100" y="1625600"/>
            <a:ext cx="698500" cy="939800"/>
          </a:xfrm>
          <a:prstGeom prst="rect">
            <a:avLst/>
          </a:prstGeom>
          <a:noFill/>
          <a:ln w="34925" algn="ctr">
            <a:solidFill>
              <a:srgbClr val="FF0000"/>
            </a:solidFill>
            <a:round/>
            <a:headEnd/>
            <a:tailEnd/>
          </a:ln>
        </p:spPr>
        <p:txBody>
          <a:bodyPr wrap="none" anchor="ctr"/>
          <a:lstStyle/>
          <a:p>
            <a:pPr algn="ctr"/>
            <a:endParaRPr lang="es-CL"/>
          </a:p>
        </p:txBody>
      </p:sp>
      <p:sp>
        <p:nvSpPr>
          <p:cNvPr id="9" name="Rectangle 8"/>
          <p:cNvSpPr/>
          <p:nvPr/>
        </p:nvSpPr>
        <p:spPr bwMode="auto">
          <a:xfrm>
            <a:off x="5499100" y="3797300"/>
            <a:ext cx="698500" cy="850900"/>
          </a:xfrm>
          <a:prstGeom prst="rect">
            <a:avLst/>
          </a:prstGeom>
          <a:noFill/>
          <a:ln w="34925" cap="flat" cmpd="sng" algn="ctr">
            <a:solidFill>
              <a:srgbClr val="FF0000"/>
            </a:solidFill>
            <a:prstDash val="solid"/>
            <a:round/>
            <a:headEnd type="none" w="med" len="med"/>
            <a:tailEnd type="none" w="med" len="med"/>
          </a:ln>
          <a:effectLst>
            <a:glow rad="63500">
              <a:schemeClr val="accent2">
                <a:satMod val="175000"/>
                <a:alpha val="40000"/>
              </a:schemeClr>
            </a:glow>
          </a:effectLst>
        </p:spPr>
        <p:txBody>
          <a:bodyPr wrap="none" anchor="ctr"/>
          <a:lstStyle/>
          <a:p>
            <a:pPr algn="ctr">
              <a:defRPr/>
            </a:pPr>
            <a:endParaRPr lang="en-US"/>
          </a:p>
        </p:txBody>
      </p:sp>
      <p:sp>
        <p:nvSpPr>
          <p:cNvPr id="23560" name="Rectangle 9"/>
          <p:cNvSpPr>
            <a:spLocks noChangeArrowheads="1"/>
          </p:cNvSpPr>
          <p:nvPr/>
        </p:nvSpPr>
        <p:spPr bwMode="auto">
          <a:xfrm>
            <a:off x="5511800" y="4737100"/>
            <a:ext cx="698500" cy="558800"/>
          </a:xfrm>
          <a:prstGeom prst="rect">
            <a:avLst/>
          </a:prstGeom>
          <a:noFill/>
          <a:ln w="34925" algn="ctr">
            <a:solidFill>
              <a:srgbClr val="FF0000"/>
            </a:solidFill>
            <a:round/>
            <a:headEnd/>
            <a:tailEnd/>
          </a:ln>
        </p:spPr>
        <p:txBody>
          <a:bodyPr wrap="none" anchor="ctr"/>
          <a:lstStyle/>
          <a:p>
            <a:pPr algn="ctr"/>
            <a:endParaRPr lang="es-CL"/>
          </a:p>
        </p:txBody>
      </p:sp>
      <p:sp>
        <p:nvSpPr>
          <p:cNvPr id="23561" name="Rectangle 10"/>
          <p:cNvSpPr>
            <a:spLocks noChangeArrowheads="1"/>
          </p:cNvSpPr>
          <p:nvPr/>
        </p:nvSpPr>
        <p:spPr bwMode="auto">
          <a:xfrm>
            <a:off x="6413500" y="1625600"/>
            <a:ext cx="698500" cy="939800"/>
          </a:xfrm>
          <a:prstGeom prst="rect">
            <a:avLst/>
          </a:prstGeom>
          <a:noFill/>
          <a:ln w="34925" algn="ctr">
            <a:solidFill>
              <a:srgbClr val="92D050"/>
            </a:solidFill>
            <a:round/>
            <a:headEnd/>
            <a:tailEnd/>
          </a:ln>
        </p:spPr>
        <p:txBody>
          <a:bodyPr wrap="none" anchor="ctr"/>
          <a:lstStyle/>
          <a:p>
            <a:pPr algn="ctr"/>
            <a:endParaRPr lang="es-CL"/>
          </a:p>
        </p:txBody>
      </p:sp>
      <p:sp>
        <p:nvSpPr>
          <p:cNvPr id="23562" name="Rectangle 11"/>
          <p:cNvSpPr>
            <a:spLocks noChangeArrowheads="1"/>
          </p:cNvSpPr>
          <p:nvPr/>
        </p:nvSpPr>
        <p:spPr bwMode="auto">
          <a:xfrm>
            <a:off x="6426200" y="3759200"/>
            <a:ext cx="698500" cy="939800"/>
          </a:xfrm>
          <a:prstGeom prst="rect">
            <a:avLst/>
          </a:prstGeom>
          <a:noFill/>
          <a:ln w="34925" algn="ctr">
            <a:solidFill>
              <a:srgbClr val="92D050"/>
            </a:solidFill>
            <a:round/>
            <a:headEnd/>
            <a:tailEnd/>
          </a:ln>
        </p:spPr>
        <p:txBody>
          <a:bodyPr wrap="none" anchor="ctr"/>
          <a:lstStyle/>
          <a:p>
            <a:pPr algn="ctr"/>
            <a:endParaRPr lang="es-CL"/>
          </a:p>
        </p:txBody>
      </p:sp>
      <p:sp>
        <p:nvSpPr>
          <p:cNvPr id="23563" name="Rectangle 12"/>
          <p:cNvSpPr>
            <a:spLocks noChangeArrowheads="1"/>
          </p:cNvSpPr>
          <p:nvPr/>
        </p:nvSpPr>
        <p:spPr bwMode="auto">
          <a:xfrm>
            <a:off x="6426200" y="4737100"/>
            <a:ext cx="698500" cy="558800"/>
          </a:xfrm>
          <a:prstGeom prst="rect">
            <a:avLst/>
          </a:prstGeom>
          <a:noFill/>
          <a:ln w="34925" algn="ctr">
            <a:solidFill>
              <a:srgbClr val="92D050"/>
            </a:solidFill>
            <a:round/>
            <a:headEnd/>
            <a:tailEnd/>
          </a:ln>
        </p:spPr>
        <p:txBody>
          <a:bodyPr wrap="none" anchor="ctr"/>
          <a:lstStyle/>
          <a:p>
            <a:pPr algn="ctr"/>
            <a:endParaRPr lang="es-CL"/>
          </a:p>
        </p:txBody>
      </p:sp>
      <p:sp>
        <p:nvSpPr>
          <p:cNvPr id="14" name="Rectangle 13"/>
          <p:cNvSpPr/>
          <p:nvPr/>
        </p:nvSpPr>
        <p:spPr bwMode="auto">
          <a:xfrm>
            <a:off x="8229600" y="1625600"/>
            <a:ext cx="698500" cy="939800"/>
          </a:xfrm>
          <a:prstGeom prst="rect">
            <a:avLst/>
          </a:prstGeom>
          <a:noFill/>
          <a:ln w="34925" cap="flat" cmpd="sng" algn="ctr">
            <a:solidFill>
              <a:srgbClr val="00B05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wrap="none" anchor="ctr"/>
          <a:lstStyle/>
          <a:p>
            <a:pPr algn="ctr">
              <a:defRPr/>
            </a:pPr>
            <a:endParaRPr lang="en-US"/>
          </a:p>
        </p:txBody>
      </p:sp>
      <p:sp>
        <p:nvSpPr>
          <p:cNvPr id="15" name="Rectangle 14"/>
          <p:cNvSpPr/>
          <p:nvPr/>
        </p:nvSpPr>
        <p:spPr bwMode="auto">
          <a:xfrm>
            <a:off x="8293100" y="3784600"/>
            <a:ext cx="698500" cy="939800"/>
          </a:xfrm>
          <a:prstGeom prst="rect">
            <a:avLst/>
          </a:prstGeom>
          <a:noFill/>
          <a:ln w="34925" cap="flat" cmpd="sng" algn="ctr">
            <a:solidFill>
              <a:srgbClr val="00B05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wrap="none" anchor="ctr"/>
          <a:lstStyle/>
          <a:p>
            <a:pPr algn="ctr">
              <a:defRPr/>
            </a:pPr>
            <a:endParaRPr lang="en-US"/>
          </a:p>
        </p:txBody>
      </p:sp>
      <p:sp>
        <p:nvSpPr>
          <p:cNvPr id="16" name="Rectangle 15"/>
          <p:cNvSpPr/>
          <p:nvPr/>
        </p:nvSpPr>
        <p:spPr bwMode="auto">
          <a:xfrm>
            <a:off x="8293100" y="4737100"/>
            <a:ext cx="698500" cy="596900"/>
          </a:xfrm>
          <a:prstGeom prst="rect">
            <a:avLst/>
          </a:prstGeom>
          <a:noFill/>
          <a:ln w="34925" cap="flat" cmpd="sng" algn="ctr">
            <a:solidFill>
              <a:srgbClr val="00B05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wrap="none" anchor="ctr"/>
          <a:lstStyle/>
          <a:p>
            <a:pPr algn="ctr">
              <a:defRPr/>
            </a:pPr>
            <a:endParaRPr lang="en-US"/>
          </a:p>
        </p:txBody>
      </p:sp>
      <p:sp>
        <p:nvSpPr>
          <p:cNvPr id="17" name="TextBox 16"/>
          <p:cNvSpPr txBox="1"/>
          <p:nvPr/>
        </p:nvSpPr>
        <p:spPr>
          <a:xfrm>
            <a:off x="228600" y="6581775"/>
            <a:ext cx="4076700" cy="276225"/>
          </a:xfrm>
          <a:prstGeom prst="rect">
            <a:avLst/>
          </a:prstGeom>
          <a:noFill/>
        </p:spPr>
        <p:txBody>
          <a:bodyPr>
            <a:spAutoFit/>
          </a:bodyPr>
          <a:lstStyle/>
          <a:p>
            <a:pPr>
              <a:defRPr/>
            </a:pPr>
            <a:r>
              <a:rPr lang="en-US" sz="1200" b="1" dirty="0">
                <a:latin typeface="Arial" charset="0"/>
              </a:rPr>
              <a:t>Shown in Calendar year  </a:t>
            </a:r>
            <a:r>
              <a:rPr lang="en-US" sz="1200" b="1" dirty="0">
                <a:solidFill>
                  <a:schemeClr val="tx1">
                    <a:lumMod val="60000"/>
                    <a:lumOff val="40000"/>
                  </a:schemeClr>
                </a:solidFill>
                <a:latin typeface="Arial" charset="0"/>
              </a:rPr>
              <a:t>Source: Oxford Economics </a:t>
            </a: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670300" y="1463675"/>
            <a:ext cx="901700" cy="219392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none" anchor="ctr"/>
          <a:lstStyle/>
          <a:p>
            <a:pPr algn="ctr">
              <a:defRPr/>
            </a:pPr>
            <a:endParaRPr lang="en-US"/>
          </a:p>
        </p:txBody>
      </p:sp>
      <p:sp>
        <p:nvSpPr>
          <p:cNvPr id="24579" name="Rectangle 35"/>
          <p:cNvSpPr>
            <a:spLocks noChangeArrowheads="1"/>
          </p:cNvSpPr>
          <p:nvPr/>
        </p:nvSpPr>
        <p:spPr bwMode="auto">
          <a:xfrm>
            <a:off x="7029450" y="5815013"/>
            <a:ext cx="1943100" cy="914400"/>
          </a:xfrm>
          <a:prstGeom prst="rect">
            <a:avLst/>
          </a:prstGeom>
          <a:solidFill>
            <a:schemeClr val="bg1"/>
          </a:solidFill>
          <a:ln w="9525" algn="ctr">
            <a:noFill/>
            <a:round/>
            <a:headEnd/>
            <a:tailEnd/>
          </a:ln>
        </p:spPr>
        <p:txBody>
          <a:bodyPr wrap="none" anchor="ctr"/>
          <a:lstStyle/>
          <a:p>
            <a:pPr algn="ctr"/>
            <a:endParaRPr lang="es-CL"/>
          </a:p>
        </p:txBody>
      </p:sp>
      <p:sp>
        <p:nvSpPr>
          <p:cNvPr id="24580" name="Rectangle 157"/>
          <p:cNvSpPr>
            <a:spLocks noChangeArrowheads="1"/>
          </p:cNvSpPr>
          <p:nvPr/>
        </p:nvSpPr>
        <p:spPr bwMode="auto">
          <a:xfrm>
            <a:off x="4811713" y="1111250"/>
            <a:ext cx="4332287" cy="254000"/>
          </a:xfrm>
          <a:prstGeom prst="rect">
            <a:avLst/>
          </a:prstGeom>
          <a:solidFill>
            <a:srgbClr val="FFFF00"/>
          </a:solidFill>
          <a:ln w="12600">
            <a:solidFill>
              <a:srgbClr val="003366"/>
            </a:solidFill>
            <a:miter lim="800000"/>
            <a:headEnd/>
            <a:tailEnd/>
          </a:ln>
        </p:spPr>
        <p:txBody>
          <a:bodyPr wrap="none" lIns="90000" tIns="46800" rIns="90000" bIns="46800" anchor="ctr"/>
          <a:lstStyle/>
          <a:p>
            <a:pPr algn="ctr">
              <a:buClr>
                <a:srgbClr val="003366"/>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Inflation   7.5 % (May 12)</a:t>
            </a:r>
          </a:p>
        </p:txBody>
      </p:sp>
      <p:sp>
        <p:nvSpPr>
          <p:cNvPr id="5121" name="Rectangle 1"/>
          <p:cNvSpPr>
            <a:spLocks noGrp="1" noChangeArrowheads="1"/>
          </p:cNvSpPr>
          <p:nvPr>
            <p:ph type="title" sz="quarter"/>
          </p:nvPr>
        </p:nvSpPr>
        <p:spPr>
          <a:xfrm>
            <a:off x="333375" y="0"/>
            <a:ext cx="9174163" cy="722313"/>
          </a:xfrm>
        </p:spPr>
        <p:txBody>
          <a:bodyPr/>
          <a:lstStyle/>
          <a:p>
            <a:pP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
            </a:r>
            <a:br>
              <a:rPr lang="en-GB" dirty="0" smtClean="0"/>
            </a:br>
            <a:r>
              <a:rPr lang="en-GB" dirty="0" smtClean="0"/>
              <a:t>India Today – Key Macroeconomic Indicators</a:t>
            </a:r>
            <a:endParaRPr lang="en-GB" dirty="0"/>
          </a:p>
        </p:txBody>
      </p:sp>
      <p:sp>
        <p:nvSpPr>
          <p:cNvPr id="24582" name="Text Box 18"/>
          <p:cNvSpPr txBox="1">
            <a:spLocks noChangeArrowheads="1"/>
          </p:cNvSpPr>
          <p:nvPr/>
        </p:nvSpPr>
        <p:spPr bwMode="auto">
          <a:xfrm>
            <a:off x="-1311275" y="5127625"/>
            <a:ext cx="184150" cy="439738"/>
          </a:xfrm>
          <a:prstGeom prst="rect">
            <a:avLst/>
          </a:prstGeom>
          <a:noFill/>
          <a:ln w="9525">
            <a:noFill/>
            <a:miter lim="800000"/>
            <a:headEnd/>
            <a:tailEnd/>
          </a:ln>
        </p:spPr>
        <p:txBody>
          <a:bodyPr wrap="none">
            <a:spAutoFit/>
          </a:bodyPr>
          <a:lstStyle/>
          <a:p>
            <a:pPr algn="ctr">
              <a:lnSpc>
                <a:spcPct val="95000"/>
              </a:lnSpc>
              <a:buClr>
                <a:srgbClr val="0F245F"/>
              </a:buClr>
              <a:buSzPct val="100000"/>
              <a:buFont typeface="Times New Roman" pitchFamily="18" charset="0"/>
              <a:buNone/>
            </a:pPr>
            <a:endParaRPr lang="es-CL"/>
          </a:p>
        </p:txBody>
      </p:sp>
      <p:sp>
        <p:nvSpPr>
          <p:cNvPr id="24583" name="Rectangle 157"/>
          <p:cNvSpPr>
            <a:spLocks noChangeArrowheads="1"/>
          </p:cNvSpPr>
          <p:nvPr/>
        </p:nvSpPr>
        <p:spPr bwMode="auto">
          <a:xfrm>
            <a:off x="450850" y="3971925"/>
            <a:ext cx="4249738" cy="290513"/>
          </a:xfrm>
          <a:prstGeom prst="rect">
            <a:avLst/>
          </a:prstGeom>
          <a:solidFill>
            <a:srgbClr val="FFFF00"/>
          </a:solidFill>
          <a:ln w="12600">
            <a:solidFill>
              <a:srgbClr val="003366"/>
            </a:solidFill>
            <a:miter lim="800000"/>
            <a:headEnd/>
            <a:tailEnd/>
          </a:ln>
        </p:spPr>
        <p:txBody>
          <a:bodyPr wrap="none" lIns="90000" tIns="46800" rIns="90000" bIns="46800" anchor="ctr"/>
          <a:lstStyle/>
          <a:p>
            <a:pPr algn="ctr">
              <a:buClr>
                <a:srgbClr val="003366"/>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Index of Industrial Production – Trending  </a:t>
            </a:r>
          </a:p>
        </p:txBody>
      </p:sp>
      <p:sp>
        <p:nvSpPr>
          <p:cNvPr id="24584" name="TextBox 7"/>
          <p:cNvSpPr txBox="1">
            <a:spLocks noChangeArrowheads="1"/>
          </p:cNvSpPr>
          <p:nvPr/>
        </p:nvSpPr>
        <p:spPr bwMode="auto">
          <a:xfrm>
            <a:off x="1206500" y="6596063"/>
            <a:ext cx="6869113" cy="261937"/>
          </a:xfrm>
          <a:prstGeom prst="rect">
            <a:avLst/>
          </a:prstGeom>
          <a:noFill/>
          <a:ln w="9525">
            <a:noFill/>
            <a:miter lim="800000"/>
            <a:headEnd/>
            <a:tailEnd/>
          </a:ln>
        </p:spPr>
        <p:txBody>
          <a:bodyPr wrap="none">
            <a:spAutoFit/>
          </a:bodyPr>
          <a:lstStyle/>
          <a:p>
            <a:r>
              <a:rPr lang="en-US" sz="1100" b="1"/>
              <a:t>Source: Government of India, Oxford Economics, Edelweiss,  Dun &amp; Bradstreet, Trading Economics</a:t>
            </a:r>
          </a:p>
        </p:txBody>
      </p:sp>
      <p:sp>
        <p:nvSpPr>
          <p:cNvPr id="24585" name="Rectangle 157"/>
          <p:cNvSpPr>
            <a:spLocks noChangeArrowheads="1"/>
          </p:cNvSpPr>
          <p:nvPr/>
        </p:nvSpPr>
        <p:spPr bwMode="auto">
          <a:xfrm>
            <a:off x="454025" y="1116013"/>
            <a:ext cx="4224338" cy="239712"/>
          </a:xfrm>
          <a:prstGeom prst="rect">
            <a:avLst/>
          </a:prstGeom>
          <a:solidFill>
            <a:srgbClr val="FFFF00"/>
          </a:solidFill>
          <a:ln w="12600">
            <a:solidFill>
              <a:srgbClr val="003366"/>
            </a:solidFill>
            <a:miter lim="800000"/>
            <a:headEnd/>
            <a:tailEnd/>
          </a:ln>
        </p:spPr>
        <p:txBody>
          <a:bodyPr wrap="none" lIns="90000" tIns="46800" rIns="90000" bIns="46800" anchor="ctr"/>
          <a:lstStyle/>
          <a:p>
            <a:pPr>
              <a:buClr>
                <a:srgbClr val="003366"/>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rPr>
              <a:t>GDP Growth Slowing Down</a:t>
            </a:r>
            <a:endParaRPr lang="en-GB" sz="1600" b="1">
              <a:solidFill>
                <a:srgbClr val="000000"/>
              </a:solidFill>
            </a:endParaRPr>
          </a:p>
        </p:txBody>
      </p:sp>
      <p:graphicFrame>
        <p:nvGraphicFramePr>
          <p:cNvPr id="19" name="Chart 18"/>
          <p:cNvGraphicFramePr/>
          <p:nvPr/>
        </p:nvGraphicFramePr>
        <p:xfrm>
          <a:off x="447205" y="4314261"/>
          <a:ext cx="4307305" cy="2275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4791075" y="1312359"/>
          <a:ext cx="435292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4588" name="TextBox 21"/>
          <p:cNvSpPr txBox="1">
            <a:spLocks noChangeArrowheads="1"/>
          </p:cNvSpPr>
          <p:nvPr/>
        </p:nvSpPr>
        <p:spPr bwMode="auto">
          <a:xfrm>
            <a:off x="6172200" y="1579563"/>
            <a:ext cx="1276350" cy="307975"/>
          </a:xfrm>
          <a:prstGeom prst="rect">
            <a:avLst/>
          </a:prstGeom>
          <a:noFill/>
          <a:ln w="9525">
            <a:noFill/>
            <a:miter lim="800000"/>
            <a:headEnd/>
            <a:tailEnd/>
          </a:ln>
        </p:spPr>
        <p:txBody>
          <a:bodyPr>
            <a:spAutoFit/>
          </a:bodyPr>
          <a:lstStyle/>
          <a:p>
            <a:r>
              <a:rPr lang="en-US" sz="1400">
                <a:solidFill>
                  <a:srgbClr val="FF0000"/>
                </a:solidFill>
              </a:rPr>
              <a:t>Overall</a:t>
            </a:r>
          </a:p>
        </p:txBody>
      </p:sp>
      <p:sp>
        <p:nvSpPr>
          <p:cNvPr id="24589" name="TextBox 22"/>
          <p:cNvSpPr txBox="1">
            <a:spLocks noChangeArrowheads="1"/>
          </p:cNvSpPr>
          <p:nvPr/>
        </p:nvSpPr>
        <p:spPr bwMode="auto">
          <a:xfrm>
            <a:off x="6480175" y="2409825"/>
            <a:ext cx="1276350" cy="523875"/>
          </a:xfrm>
          <a:prstGeom prst="rect">
            <a:avLst/>
          </a:prstGeom>
          <a:noFill/>
          <a:ln w="9525">
            <a:noFill/>
            <a:miter lim="800000"/>
            <a:headEnd/>
            <a:tailEnd/>
          </a:ln>
        </p:spPr>
        <p:txBody>
          <a:bodyPr>
            <a:spAutoFit/>
          </a:bodyPr>
          <a:lstStyle/>
          <a:p>
            <a:r>
              <a:rPr lang="en-US" sz="1400">
                <a:solidFill>
                  <a:srgbClr val="00B050"/>
                </a:solidFill>
              </a:rPr>
              <a:t>Manufactured Goods</a:t>
            </a:r>
          </a:p>
        </p:txBody>
      </p:sp>
      <p:cxnSp>
        <p:nvCxnSpPr>
          <p:cNvPr id="24590" name="Straight Connector 25"/>
          <p:cNvCxnSpPr>
            <a:cxnSpLocks noChangeShapeType="1"/>
          </p:cNvCxnSpPr>
          <p:nvPr/>
        </p:nvCxnSpPr>
        <p:spPr bwMode="auto">
          <a:xfrm>
            <a:off x="8510588" y="1466850"/>
            <a:ext cx="9525" cy="2190750"/>
          </a:xfrm>
          <a:prstGeom prst="line">
            <a:avLst/>
          </a:prstGeom>
          <a:noFill/>
          <a:ln w="9525" algn="ctr">
            <a:solidFill>
              <a:schemeClr val="tx1"/>
            </a:solidFill>
            <a:prstDash val="sysDash"/>
            <a:round/>
            <a:headEnd/>
            <a:tailEnd/>
          </a:ln>
        </p:spPr>
      </p:cxnSp>
      <p:sp>
        <p:nvSpPr>
          <p:cNvPr id="24591" name="TextBox 26"/>
          <p:cNvSpPr txBox="1">
            <a:spLocks noChangeArrowheads="1"/>
          </p:cNvSpPr>
          <p:nvPr/>
        </p:nvSpPr>
        <p:spPr bwMode="auto">
          <a:xfrm>
            <a:off x="7867650" y="1552575"/>
            <a:ext cx="1711325" cy="307975"/>
          </a:xfrm>
          <a:prstGeom prst="rect">
            <a:avLst/>
          </a:prstGeom>
          <a:noFill/>
          <a:ln w="9525">
            <a:noFill/>
            <a:miter lim="800000"/>
            <a:headEnd/>
            <a:tailEnd/>
          </a:ln>
        </p:spPr>
        <p:txBody>
          <a:bodyPr>
            <a:spAutoFit/>
          </a:bodyPr>
          <a:lstStyle/>
          <a:p>
            <a:r>
              <a:rPr lang="en-US" sz="1400"/>
              <a:t>             </a:t>
            </a:r>
            <a:r>
              <a:rPr lang="en-US" sz="1000"/>
              <a:t>Forecas</a:t>
            </a:r>
            <a:r>
              <a:rPr lang="en-US" sz="1200"/>
              <a:t>t</a:t>
            </a:r>
          </a:p>
        </p:txBody>
      </p:sp>
      <p:graphicFrame>
        <p:nvGraphicFramePr>
          <p:cNvPr id="20" name="Chart 19"/>
          <p:cNvGraphicFramePr/>
          <p:nvPr/>
        </p:nvGraphicFramePr>
        <p:xfrm>
          <a:off x="595897" y="119430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4593" name="Rectangle 157"/>
          <p:cNvSpPr>
            <a:spLocks noChangeArrowheads="1"/>
          </p:cNvSpPr>
          <p:nvPr/>
        </p:nvSpPr>
        <p:spPr bwMode="auto">
          <a:xfrm>
            <a:off x="4776788" y="4019550"/>
            <a:ext cx="4291012" cy="242888"/>
          </a:xfrm>
          <a:prstGeom prst="rect">
            <a:avLst/>
          </a:prstGeom>
          <a:solidFill>
            <a:srgbClr val="FFFF00"/>
          </a:solidFill>
          <a:ln w="12600">
            <a:solidFill>
              <a:srgbClr val="003366"/>
            </a:solidFill>
            <a:miter lim="800000"/>
            <a:headEnd/>
            <a:tailEnd/>
          </a:ln>
        </p:spPr>
        <p:txBody>
          <a:bodyPr wrap="none" lIns="90000" tIns="46800" rIns="90000" bIns="46800" anchor="ctr"/>
          <a:lstStyle/>
          <a:p>
            <a:pPr algn="ctr">
              <a:buClr>
                <a:srgbClr val="003366"/>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Interest Rates – Still very High</a:t>
            </a:r>
          </a:p>
        </p:txBody>
      </p:sp>
      <p:sp>
        <p:nvSpPr>
          <p:cNvPr id="24594" name="Down Arrow 38"/>
          <p:cNvSpPr>
            <a:spLocks noChangeArrowheads="1"/>
          </p:cNvSpPr>
          <p:nvPr/>
        </p:nvSpPr>
        <p:spPr bwMode="auto">
          <a:xfrm>
            <a:off x="4476750" y="4019550"/>
            <a:ext cx="266700" cy="239713"/>
          </a:xfrm>
          <a:prstGeom prst="downArrow">
            <a:avLst>
              <a:gd name="adj1" fmla="val 50000"/>
              <a:gd name="adj2" fmla="val 50000"/>
            </a:avLst>
          </a:prstGeom>
          <a:solidFill>
            <a:srgbClr val="FF0000"/>
          </a:solidFill>
          <a:ln w="9525" algn="ctr">
            <a:solidFill>
              <a:schemeClr val="bg1"/>
            </a:solidFill>
            <a:round/>
            <a:headEnd/>
            <a:tailEnd/>
          </a:ln>
        </p:spPr>
        <p:txBody>
          <a:bodyPr wrap="none" anchor="ctr"/>
          <a:lstStyle/>
          <a:p>
            <a:pPr algn="ctr"/>
            <a:endParaRPr lang="es-CL" sz="2800">
              <a:solidFill>
                <a:srgbClr val="000000"/>
              </a:solidFill>
            </a:endParaRPr>
          </a:p>
        </p:txBody>
      </p:sp>
      <p:sp>
        <p:nvSpPr>
          <p:cNvPr id="40" name="Slide Number Placeholder 39"/>
          <p:cNvSpPr>
            <a:spLocks noGrp="1"/>
          </p:cNvSpPr>
          <p:nvPr>
            <p:ph type="sldNum" sz="quarter" idx="11"/>
          </p:nvPr>
        </p:nvSpPr>
        <p:spPr>
          <a:xfrm>
            <a:off x="7985125" y="6629400"/>
            <a:ext cx="1158875" cy="457200"/>
          </a:xfrm>
        </p:spPr>
        <p:txBody>
          <a:bodyPr/>
          <a:lstStyle/>
          <a:p>
            <a:pPr>
              <a:defRPr/>
            </a:pPr>
            <a:fld id="{B61EA8E9-3797-405F-9D43-254E78D6ADF5}" type="slidenum">
              <a:rPr lang="en-GB" smtClean="0">
                <a:latin typeface="+mj-lt"/>
              </a:rPr>
              <a:pPr>
                <a:defRPr/>
              </a:pPr>
              <a:t>7</a:t>
            </a:fld>
            <a:endParaRPr lang="en-GB" dirty="0">
              <a:latin typeface="+mj-lt"/>
            </a:endParaRPr>
          </a:p>
        </p:txBody>
      </p:sp>
      <p:pic>
        <p:nvPicPr>
          <p:cNvPr id="24596" name="Picture 2" descr="Historical Data Chart"/>
          <p:cNvPicPr>
            <a:picLocks noChangeAspect="1" noChangeArrowheads="1"/>
          </p:cNvPicPr>
          <p:nvPr/>
        </p:nvPicPr>
        <p:blipFill>
          <a:blip r:embed="rId6" cstate="print"/>
          <a:srcRect/>
          <a:stretch>
            <a:fillRect/>
          </a:stretch>
        </p:blipFill>
        <p:spPr bwMode="auto">
          <a:xfrm>
            <a:off x="4567238" y="4343400"/>
            <a:ext cx="4581525" cy="2336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8"/>
          <p:cNvSpPr txBox="1">
            <a:spLocks noChangeArrowheads="1"/>
          </p:cNvSpPr>
          <p:nvPr/>
        </p:nvSpPr>
        <p:spPr bwMode="auto">
          <a:xfrm>
            <a:off x="8802688" y="6581775"/>
            <a:ext cx="341312" cy="276225"/>
          </a:xfrm>
          <a:prstGeom prst="rect">
            <a:avLst/>
          </a:prstGeom>
          <a:noFill/>
          <a:ln w="9525">
            <a:noFill/>
            <a:miter lim="800000"/>
            <a:headEnd/>
            <a:tailEnd/>
          </a:ln>
        </p:spPr>
        <p:txBody>
          <a:bodyPr>
            <a:spAutoFit/>
          </a:bodyPr>
          <a:lstStyle/>
          <a:p>
            <a:r>
              <a:rPr lang="en-US" sz="1200"/>
              <a:t>3</a:t>
            </a:r>
          </a:p>
        </p:txBody>
      </p:sp>
      <p:sp>
        <p:nvSpPr>
          <p:cNvPr id="2052" name="TextBox 7"/>
          <p:cNvSpPr txBox="1">
            <a:spLocks noChangeArrowheads="1"/>
          </p:cNvSpPr>
          <p:nvPr/>
        </p:nvSpPr>
        <p:spPr bwMode="auto">
          <a:xfrm>
            <a:off x="3721100" y="6648450"/>
            <a:ext cx="5500688" cy="260350"/>
          </a:xfrm>
          <a:prstGeom prst="rect">
            <a:avLst/>
          </a:prstGeom>
          <a:noFill/>
          <a:ln w="9525">
            <a:noFill/>
            <a:miter lim="800000"/>
            <a:headEnd/>
            <a:tailEnd/>
          </a:ln>
        </p:spPr>
        <p:txBody>
          <a:bodyPr wrap="none">
            <a:spAutoFit/>
          </a:bodyPr>
          <a:lstStyle/>
          <a:p>
            <a:r>
              <a:rPr lang="en-US" sz="1100" b="1"/>
              <a:t>Source: Government of India, Dun &amp; Bradstreet, JPMorgan, Trading Economics</a:t>
            </a:r>
          </a:p>
        </p:txBody>
      </p:sp>
      <p:cxnSp>
        <p:nvCxnSpPr>
          <p:cNvPr id="2053" name="Straight Connector 29"/>
          <p:cNvCxnSpPr>
            <a:cxnSpLocks noChangeShapeType="1"/>
          </p:cNvCxnSpPr>
          <p:nvPr/>
        </p:nvCxnSpPr>
        <p:spPr bwMode="auto">
          <a:xfrm flipH="1">
            <a:off x="4543425" y="1257300"/>
            <a:ext cx="14288" cy="5172075"/>
          </a:xfrm>
          <a:prstGeom prst="line">
            <a:avLst/>
          </a:prstGeom>
          <a:noFill/>
          <a:ln w="9525" algn="ctr">
            <a:solidFill>
              <a:schemeClr val="tx1"/>
            </a:solidFill>
            <a:round/>
            <a:headEnd/>
            <a:tailEnd/>
          </a:ln>
        </p:spPr>
      </p:cxnSp>
      <p:sp>
        <p:nvSpPr>
          <p:cNvPr id="2054" name="Rectangle 157"/>
          <p:cNvSpPr>
            <a:spLocks noChangeArrowheads="1"/>
          </p:cNvSpPr>
          <p:nvPr/>
        </p:nvSpPr>
        <p:spPr bwMode="auto">
          <a:xfrm>
            <a:off x="268288" y="1174750"/>
            <a:ext cx="4291012" cy="242888"/>
          </a:xfrm>
          <a:prstGeom prst="rect">
            <a:avLst/>
          </a:prstGeom>
          <a:solidFill>
            <a:srgbClr val="FFFF00"/>
          </a:solidFill>
          <a:ln w="12600">
            <a:solidFill>
              <a:srgbClr val="003366"/>
            </a:solidFill>
            <a:miter lim="800000"/>
            <a:headEnd/>
            <a:tailEnd/>
          </a:ln>
        </p:spPr>
        <p:txBody>
          <a:bodyPr wrap="none" lIns="90000" tIns="46800" rIns="90000" bIns="46800" anchor="ctr"/>
          <a:lstStyle/>
          <a:p>
            <a:pPr algn="ctr">
              <a:buClr>
                <a:srgbClr val="003366"/>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Rupee Weakening</a:t>
            </a:r>
          </a:p>
        </p:txBody>
      </p:sp>
      <p:sp>
        <p:nvSpPr>
          <p:cNvPr id="39" name="Title 38"/>
          <p:cNvSpPr>
            <a:spLocks noGrp="1"/>
          </p:cNvSpPr>
          <p:nvPr>
            <p:ph type="title"/>
          </p:nvPr>
        </p:nvSpPr>
        <p:spPr/>
        <p:txBody>
          <a:bodyPr/>
          <a:lstStyle/>
          <a:p>
            <a:pPr>
              <a:defRPr/>
            </a:pPr>
            <a:r>
              <a:rPr lang="en-US" dirty="0" smtClean="0"/>
              <a:t>India Today- Macroeconomic indicators </a:t>
            </a:r>
            <a:endParaRPr lang="en-US" dirty="0"/>
          </a:p>
        </p:txBody>
      </p:sp>
      <p:sp>
        <p:nvSpPr>
          <p:cNvPr id="2056" name="Rectangle 157"/>
          <p:cNvSpPr>
            <a:spLocks noChangeArrowheads="1"/>
          </p:cNvSpPr>
          <p:nvPr/>
        </p:nvSpPr>
        <p:spPr bwMode="auto">
          <a:xfrm>
            <a:off x="4789488" y="1211263"/>
            <a:ext cx="4291012" cy="242887"/>
          </a:xfrm>
          <a:prstGeom prst="rect">
            <a:avLst/>
          </a:prstGeom>
          <a:solidFill>
            <a:srgbClr val="FFFF00"/>
          </a:solidFill>
          <a:ln w="12600">
            <a:solidFill>
              <a:srgbClr val="003366"/>
            </a:solidFill>
            <a:miter lim="800000"/>
            <a:headEnd/>
            <a:tailEnd/>
          </a:ln>
        </p:spPr>
        <p:txBody>
          <a:bodyPr wrap="none" lIns="90000" tIns="46800" rIns="90000" bIns="46800" anchor="ctr"/>
          <a:lstStyle/>
          <a:p>
            <a:pPr algn="ctr">
              <a:buClr>
                <a:srgbClr val="003366"/>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rPr>
              <a:t>Exports shrinking</a:t>
            </a:r>
          </a:p>
        </p:txBody>
      </p:sp>
      <p:sp>
        <p:nvSpPr>
          <p:cNvPr id="2057" name="TextBox 23"/>
          <p:cNvSpPr txBox="1">
            <a:spLocks noChangeArrowheads="1"/>
          </p:cNvSpPr>
          <p:nvPr/>
        </p:nvSpPr>
        <p:spPr bwMode="auto">
          <a:xfrm>
            <a:off x="4557713" y="1741488"/>
            <a:ext cx="4832350" cy="2092325"/>
          </a:xfrm>
          <a:prstGeom prst="rect">
            <a:avLst/>
          </a:prstGeom>
          <a:noFill/>
          <a:ln w="9525">
            <a:noFill/>
            <a:miter lim="800000"/>
            <a:headEnd/>
            <a:tailEnd/>
          </a:ln>
        </p:spPr>
        <p:txBody>
          <a:bodyPr>
            <a:spAutoFit/>
          </a:bodyPr>
          <a:lstStyle/>
          <a:p>
            <a:pPr>
              <a:buFont typeface="Wingdings" pitchFamily="2" charset="2"/>
              <a:buChar char="v"/>
            </a:pPr>
            <a:r>
              <a:rPr lang="en-US" sz="1400"/>
              <a:t> Exports in 2012 was 300Bn $. </a:t>
            </a:r>
          </a:p>
          <a:p>
            <a:pPr>
              <a:buFont typeface="Wingdings" pitchFamily="2" charset="2"/>
              <a:buChar char="v"/>
            </a:pPr>
            <a:r>
              <a:rPr lang="en-US" sz="1400"/>
              <a:t>Target for exports set up is 360 Bn $ for FY’13.</a:t>
            </a:r>
          </a:p>
          <a:p>
            <a:pPr>
              <a:buFont typeface="Wingdings" pitchFamily="2" charset="2"/>
              <a:buChar char="v"/>
            </a:pPr>
            <a:r>
              <a:rPr lang="en-US" sz="1400"/>
              <a:t>  First 2 months of FY’13 (Apr-May</a:t>
            </a:r>
            <a:r>
              <a:rPr lang="en-US" sz="1600"/>
              <a:t>) shows a </a:t>
            </a:r>
          </a:p>
          <a:p>
            <a:r>
              <a:rPr lang="en-US" sz="1600"/>
              <a:t>    </a:t>
            </a:r>
            <a:r>
              <a:rPr lang="en-US" sz="1400"/>
              <a:t>drop of 0.7% compared to two months of FY’12.</a:t>
            </a:r>
          </a:p>
          <a:p>
            <a:r>
              <a:rPr lang="en-US" sz="1400"/>
              <a:t>     </a:t>
            </a:r>
          </a:p>
          <a:p>
            <a:endParaRPr lang="en-US" sz="1800"/>
          </a:p>
          <a:p>
            <a:endParaRPr lang="en-US" sz="1800"/>
          </a:p>
          <a:p>
            <a:r>
              <a:rPr lang="en-US" sz="1800"/>
              <a:t> </a:t>
            </a:r>
          </a:p>
        </p:txBody>
      </p:sp>
      <p:sp>
        <p:nvSpPr>
          <p:cNvPr id="28" name="Rectangle 27"/>
          <p:cNvSpPr/>
          <p:nvPr/>
        </p:nvSpPr>
        <p:spPr bwMode="auto">
          <a:xfrm>
            <a:off x="4659313" y="2859088"/>
            <a:ext cx="3527425" cy="769937"/>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sz="1800" dirty="0">
              <a:latin typeface="Arial" charset="0"/>
            </a:endParaRPr>
          </a:p>
          <a:p>
            <a:pPr>
              <a:defRPr/>
            </a:pPr>
            <a:endParaRPr lang="en-US" sz="1400" b="1" dirty="0">
              <a:latin typeface="Arial" charset="0"/>
            </a:endParaRPr>
          </a:p>
          <a:p>
            <a:pPr>
              <a:defRPr/>
            </a:pPr>
            <a:r>
              <a:rPr lang="en-US" sz="1400" b="1" dirty="0">
                <a:latin typeface="Arial" charset="0"/>
              </a:rPr>
              <a:t>Exports</a:t>
            </a:r>
          </a:p>
        </p:txBody>
      </p:sp>
      <p:graphicFrame>
        <p:nvGraphicFramePr>
          <p:cNvPr id="2050" name="Chart 6"/>
          <p:cNvGraphicFramePr>
            <a:graphicFrameLocks/>
          </p:cNvGraphicFramePr>
          <p:nvPr/>
        </p:nvGraphicFramePr>
        <p:xfrm>
          <a:off x="377825" y="1516063"/>
          <a:ext cx="4279900" cy="3511550"/>
        </p:xfrm>
        <a:graphic>
          <a:graphicData uri="http://schemas.openxmlformats.org/presentationml/2006/ole">
            <p:oleObj spid="_x0000_s2050" r:id="rId4" imgW="4279763" imgH="3511600" progId="Excel.Sheet.8">
              <p:embed/>
            </p:oleObj>
          </a:graphicData>
        </a:graphic>
      </p:graphicFrame>
      <p:sp>
        <p:nvSpPr>
          <p:cNvPr id="2059" name="TextBox 40"/>
          <p:cNvSpPr txBox="1">
            <a:spLocks noChangeArrowheads="1"/>
          </p:cNvSpPr>
          <p:nvPr/>
        </p:nvSpPr>
        <p:spPr bwMode="auto">
          <a:xfrm>
            <a:off x="5864225" y="2887663"/>
            <a:ext cx="1179513" cy="307975"/>
          </a:xfrm>
          <a:prstGeom prst="rect">
            <a:avLst/>
          </a:prstGeom>
          <a:noFill/>
          <a:ln w="9525">
            <a:noFill/>
            <a:miter lim="800000"/>
            <a:headEnd/>
            <a:tailEnd/>
          </a:ln>
        </p:spPr>
        <p:txBody>
          <a:bodyPr wrap="none">
            <a:spAutoFit/>
          </a:bodyPr>
          <a:lstStyle/>
          <a:p>
            <a:r>
              <a:rPr lang="en-US" sz="1400"/>
              <a:t>April-May’12</a:t>
            </a:r>
          </a:p>
        </p:txBody>
      </p:sp>
      <p:sp>
        <p:nvSpPr>
          <p:cNvPr id="2060" name="TextBox 41"/>
          <p:cNvSpPr txBox="1">
            <a:spLocks noChangeArrowheads="1"/>
          </p:cNvSpPr>
          <p:nvPr/>
        </p:nvSpPr>
        <p:spPr bwMode="auto">
          <a:xfrm>
            <a:off x="7075488" y="2881313"/>
            <a:ext cx="1166812" cy="307975"/>
          </a:xfrm>
          <a:prstGeom prst="rect">
            <a:avLst/>
          </a:prstGeom>
          <a:noFill/>
          <a:ln w="9525">
            <a:noFill/>
            <a:miter lim="800000"/>
            <a:headEnd/>
            <a:tailEnd/>
          </a:ln>
        </p:spPr>
        <p:txBody>
          <a:bodyPr wrap="none">
            <a:spAutoFit/>
          </a:bodyPr>
          <a:lstStyle/>
          <a:p>
            <a:r>
              <a:rPr lang="en-US" sz="1400"/>
              <a:t>April-May’11</a:t>
            </a:r>
          </a:p>
        </p:txBody>
      </p:sp>
      <p:cxnSp>
        <p:nvCxnSpPr>
          <p:cNvPr id="2061" name="Straight Connector 45"/>
          <p:cNvCxnSpPr>
            <a:cxnSpLocks noChangeShapeType="1"/>
          </p:cNvCxnSpPr>
          <p:nvPr/>
        </p:nvCxnSpPr>
        <p:spPr bwMode="auto">
          <a:xfrm>
            <a:off x="7053263" y="2859088"/>
            <a:ext cx="15875" cy="784225"/>
          </a:xfrm>
          <a:prstGeom prst="line">
            <a:avLst/>
          </a:prstGeom>
          <a:noFill/>
          <a:ln w="9525" algn="ctr">
            <a:solidFill>
              <a:schemeClr val="tx1"/>
            </a:solidFill>
            <a:round/>
            <a:headEnd/>
            <a:tailEnd/>
          </a:ln>
        </p:spPr>
      </p:cxnSp>
      <p:cxnSp>
        <p:nvCxnSpPr>
          <p:cNvPr id="2062" name="Straight Connector 51"/>
          <p:cNvCxnSpPr>
            <a:cxnSpLocks noChangeShapeType="1"/>
            <a:stCxn id="28" idx="1"/>
            <a:endCxn id="28" idx="3"/>
          </p:cNvCxnSpPr>
          <p:nvPr/>
        </p:nvCxnSpPr>
        <p:spPr bwMode="auto">
          <a:xfrm>
            <a:off x="4659313" y="3243263"/>
            <a:ext cx="3527425" cy="0"/>
          </a:xfrm>
          <a:prstGeom prst="line">
            <a:avLst/>
          </a:prstGeom>
          <a:noFill/>
          <a:ln w="9525" algn="ctr">
            <a:solidFill>
              <a:schemeClr val="tx1"/>
            </a:solidFill>
            <a:round/>
            <a:headEnd/>
            <a:tailEnd/>
          </a:ln>
        </p:spPr>
      </p:cxnSp>
      <p:cxnSp>
        <p:nvCxnSpPr>
          <p:cNvPr id="2063" name="Straight Connector 53"/>
          <p:cNvCxnSpPr>
            <a:cxnSpLocks noChangeShapeType="1"/>
          </p:cNvCxnSpPr>
          <p:nvPr/>
        </p:nvCxnSpPr>
        <p:spPr bwMode="auto">
          <a:xfrm>
            <a:off x="5689600" y="2873375"/>
            <a:ext cx="0" cy="755650"/>
          </a:xfrm>
          <a:prstGeom prst="line">
            <a:avLst/>
          </a:prstGeom>
          <a:noFill/>
          <a:ln w="9525" algn="ctr">
            <a:solidFill>
              <a:schemeClr val="tx1"/>
            </a:solidFill>
            <a:round/>
            <a:headEnd/>
            <a:tailEnd/>
          </a:ln>
        </p:spPr>
      </p:cxnSp>
      <p:sp>
        <p:nvSpPr>
          <p:cNvPr id="2064" name="TextBox 55"/>
          <p:cNvSpPr txBox="1">
            <a:spLocks noChangeArrowheads="1"/>
          </p:cNvSpPr>
          <p:nvPr/>
        </p:nvSpPr>
        <p:spPr bwMode="auto">
          <a:xfrm>
            <a:off x="5994400" y="3294063"/>
            <a:ext cx="850900" cy="307975"/>
          </a:xfrm>
          <a:prstGeom prst="rect">
            <a:avLst/>
          </a:prstGeom>
          <a:noFill/>
          <a:ln w="9525">
            <a:noFill/>
            <a:miter lim="800000"/>
            <a:headEnd/>
            <a:tailEnd/>
          </a:ln>
        </p:spPr>
        <p:txBody>
          <a:bodyPr wrap="none">
            <a:spAutoFit/>
          </a:bodyPr>
          <a:lstStyle/>
          <a:p>
            <a:r>
              <a:rPr lang="en-US" sz="1400"/>
              <a:t>50.1Bn$</a:t>
            </a:r>
          </a:p>
        </p:txBody>
      </p:sp>
      <p:sp>
        <p:nvSpPr>
          <p:cNvPr id="2065" name="TextBox 56"/>
          <p:cNvSpPr txBox="1">
            <a:spLocks noChangeArrowheads="1"/>
          </p:cNvSpPr>
          <p:nvPr/>
        </p:nvSpPr>
        <p:spPr bwMode="auto">
          <a:xfrm>
            <a:off x="7162800" y="3302000"/>
            <a:ext cx="850900" cy="307975"/>
          </a:xfrm>
          <a:prstGeom prst="rect">
            <a:avLst/>
          </a:prstGeom>
          <a:noFill/>
          <a:ln w="9525">
            <a:noFill/>
            <a:miter lim="800000"/>
            <a:headEnd/>
            <a:tailEnd/>
          </a:ln>
        </p:spPr>
        <p:txBody>
          <a:bodyPr wrap="none">
            <a:spAutoFit/>
          </a:bodyPr>
          <a:lstStyle/>
          <a:p>
            <a:r>
              <a:rPr lang="en-US" sz="1400"/>
              <a:t>50.5Bn$</a:t>
            </a:r>
          </a:p>
        </p:txBody>
      </p:sp>
      <p:sp>
        <p:nvSpPr>
          <p:cNvPr id="2066" name="TextBox 57"/>
          <p:cNvSpPr txBox="1">
            <a:spLocks noChangeArrowheads="1"/>
          </p:cNvSpPr>
          <p:nvPr/>
        </p:nvSpPr>
        <p:spPr bwMode="auto">
          <a:xfrm>
            <a:off x="4564063" y="3722688"/>
            <a:ext cx="4833937" cy="2222500"/>
          </a:xfrm>
          <a:prstGeom prst="rect">
            <a:avLst/>
          </a:prstGeom>
          <a:noFill/>
          <a:ln w="9525">
            <a:noFill/>
            <a:miter lim="800000"/>
            <a:headEnd/>
            <a:tailEnd/>
          </a:ln>
        </p:spPr>
        <p:txBody>
          <a:bodyPr>
            <a:spAutoFit/>
          </a:bodyPr>
          <a:lstStyle/>
          <a:p>
            <a:pPr>
              <a:buFont typeface="Wingdings" pitchFamily="2" charset="2"/>
              <a:buChar char="v"/>
            </a:pPr>
            <a:r>
              <a:rPr lang="en-US" sz="1400"/>
              <a:t> Engg exports down by 15.7% at 4.9BN$.</a:t>
            </a:r>
          </a:p>
          <a:p>
            <a:pPr>
              <a:buFont typeface="Wingdings" pitchFamily="2" charset="2"/>
              <a:buChar char="v"/>
            </a:pPr>
            <a:r>
              <a:rPr lang="en-US" sz="1400"/>
              <a:t>Petroleum Oil &amp; lubricants down 26.1% to 4.1Bn$.</a:t>
            </a:r>
          </a:p>
          <a:p>
            <a:pPr>
              <a:buFont typeface="Wingdings" pitchFamily="2" charset="2"/>
              <a:buChar char="v"/>
            </a:pPr>
            <a:r>
              <a:rPr lang="en-US" sz="1400"/>
              <a:t>Gems &amp; Jewellery exports down at 9% at 3.6Bn$.</a:t>
            </a:r>
          </a:p>
          <a:p>
            <a:pPr>
              <a:buFont typeface="Wingdings" pitchFamily="2" charset="2"/>
              <a:buChar char="v"/>
            </a:pPr>
            <a:r>
              <a:rPr lang="en-US" sz="1400"/>
              <a:t>Medicine up by 10.6% at 1.1Bn$.</a:t>
            </a:r>
          </a:p>
          <a:p>
            <a:pPr>
              <a:buFont typeface="Wingdings" pitchFamily="2" charset="2"/>
              <a:buChar char="v"/>
            </a:pPr>
            <a:r>
              <a:rPr lang="en-US" sz="1400"/>
              <a:t>Readymade garments declined 15.8% at 1Bn$.</a:t>
            </a:r>
          </a:p>
          <a:p>
            <a:pPr>
              <a:buFont typeface="Wingdings" pitchFamily="2" charset="2"/>
              <a:buChar char="v"/>
            </a:pPr>
            <a:endParaRPr lang="en-US" sz="1400"/>
          </a:p>
          <a:p>
            <a:pPr>
              <a:buFont typeface="Wingdings" pitchFamily="2" charset="2"/>
              <a:buChar char="v"/>
            </a:pPr>
            <a:r>
              <a:rPr lang="en-US" sz="1400"/>
              <a:t> </a:t>
            </a:r>
            <a:r>
              <a:rPr lang="en-US" sz="1800" b="1"/>
              <a:t>GOVERNMENT stand: Explore Asian,       African &amp; Latin American markets.</a:t>
            </a:r>
            <a:endParaRPr lang="en-US" sz="2000" b="1"/>
          </a:p>
          <a:p>
            <a:r>
              <a:rPr lang="en-US" sz="2000" b="1"/>
              <a:t> </a:t>
            </a: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19100" y="381000"/>
            <a:ext cx="8636000" cy="723900"/>
          </a:xfrm>
        </p:spPr>
        <p:txBody>
          <a:bodyPr/>
          <a:lstStyle/>
          <a:p>
            <a:pPr>
              <a:defRPr/>
            </a:pPr>
            <a:r>
              <a:rPr lang="en-US" sz="3600" dirty="0" smtClean="0">
                <a:solidFill>
                  <a:schemeClr val="tx1"/>
                </a:solidFill>
              </a:rPr>
              <a:t> </a:t>
            </a:r>
          </a:p>
        </p:txBody>
      </p:sp>
      <p:sp>
        <p:nvSpPr>
          <p:cNvPr id="82947" name="Text Box 5"/>
          <p:cNvSpPr txBox="1">
            <a:spLocks noChangeArrowheads="1"/>
          </p:cNvSpPr>
          <p:nvPr/>
        </p:nvSpPr>
        <p:spPr bwMode="auto">
          <a:xfrm>
            <a:off x="76200" y="6545263"/>
            <a:ext cx="1117600" cy="274637"/>
          </a:xfrm>
          <a:prstGeom prst="rect">
            <a:avLst/>
          </a:prstGeom>
          <a:noFill/>
          <a:ln w="9525">
            <a:noFill/>
            <a:miter lim="800000"/>
            <a:headEnd/>
            <a:tailEnd/>
          </a:ln>
        </p:spPr>
        <p:txBody>
          <a:bodyPr wrap="none">
            <a:spAutoFit/>
          </a:bodyPr>
          <a:lstStyle/>
          <a:p>
            <a:r>
              <a:rPr lang="en-US" sz="1200"/>
              <a:t>IPS - III # 033</a:t>
            </a:r>
          </a:p>
        </p:txBody>
      </p:sp>
      <p:sp>
        <p:nvSpPr>
          <p:cNvPr id="6" name="TextBox 5"/>
          <p:cNvSpPr txBox="1"/>
          <p:nvPr/>
        </p:nvSpPr>
        <p:spPr>
          <a:xfrm>
            <a:off x="1625600" y="465138"/>
            <a:ext cx="5624513" cy="584200"/>
          </a:xfrm>
          <a:prstGeom prst="rect">
            <a:avLst/>
          </a:prstGeom>
          <a:noFill/>
        </p:spPr>
        <p:txBody>
          <a:bodyPr wrap="none">
            <a:spAutoFit/>
          </a:bodyPr>
          <a:lstStyle/>
          <a:p>
            <a:pPr>
              <a:defRPr/>
            </a:pPr>
            <a:r>
              <a:rPr lang="en-US" sz="3200" b="1" i="1" dirty="0">
                <a:effectLst>
                  <a:outerShdw blurRad="38100" dist="38100" dir="2700000" algn="tl">
                    <a:srgbClr val="000000">
                      <a:alpha val="43137"/>
                    </a:srgbClr>
                  </a:outerShdw>
                </a:effectLst>
                <a:latin typeface="Arial" charset="0"/>
              </a:rPr>
              <a:t>Long term forecast for India</a:t>
            </a:r>
          </a:p>
        </p:txBody>
      </p:sp>
      <p:graphicFrame>
        <p:nvGraphicFramePr>
          <p:cNvPr id="8" name="Table 7"/>
          <p:cNvGraphicFramePr>
            <a:graphicFrameLocks noGrp="1"/>
          </p:cNvGraphicFramePr>
          <p:nvPr/>
        </p:nvGraphicFramePr>
        <p:xfrm>
          <a:off x="595313" y="1349375"/>
          <a:ext cx="7779655" cy="4339775"/>
        </p:xfrm>
        <a:graphic>
          <a:graphicData uri="http://schemas.openxmlformats.org/drawingml/2006/table">
            <a:tbl>
              <a:tblPr/>
              <a:tblGrid>
                <a:gridCol w="3115507"/>
                <a:gridCol w="1166037"/>
                <a:gridCol w="1166037"/>
                <a:gridCol w="1166037"/>
                <a:gridCol w="1166037"/>
              </a:tblGrid>
              <a:tr h="394525">
                <a:tc>
                  <a:txBody>
                    <a:bodyPr/>
                    <a:lstStyle/>
                    <a:p>
                      <a:pPr algn="ctr" fontAlgn="b"/>
                      <a:endParaRPr lang="en-US" sz="1800" b="0" i="0" u="none" strike="noStrike" dirty="0">
                        <a:solidFill>
                          <a:srgbClr val="000000"/>
                        </a:solidFill>
                        <a:latin typeface="Verdana" pitchFamily="34" charset="0"/>
                        <a:ea typeface="Verdana" pitchFamily="34" charset="0"/>
                        <a:cs typeface="Verdana" pitchFamily="34" charset="0"/>
                      </a:endParaRP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Verdana" pitchFamily="34" charset="0"/>
                          <a:ea typeface="Verdana" pitchFamily="34" charset="0"/>
                          <a:cs typeface="Verdana" pitchFamily="34" charset="0"/>
                        </a:rPr>
                        <a:t>2013</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Verdana" pitchFamily="34" charset="0"/>
                          <a:ea typeface="Verdana" pitchFamily="34" charset="0"/>
                          <a:cs typeface="Verdana" pitchFamily="34" charset="0"/>
                        </a:rPr>
                        <a:t>2014</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Verdana" pitchFamily="34" charset="0"/>
                          <a:ea typeface="Verdana" pitchFamily="34" charset="0"/>
                          <a:cs typeface="Verdana" pitchFamily="34" charset="0"/>
                        </a:rPr>
                        <a:t>2015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Verdana" pitchFamily="34" charset="0"/>
                          <a:ea typeface="Verdana" pitchFamily="34" charset="0"/>
                          <a:cs typeface="Verdana" pitchFamily="34" charset="0"/>
                        </a:rPr>
                        <a:t>2016</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GDP</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7.5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8.7</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8.5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7.9</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Consumption</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8.3</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8.8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8.5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7.8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Investment</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8.6</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12.8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11.5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9.4</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r>
              <a:tr h="394525">
                <a:tc>
                  <a:txBody>
                    <a:bodyPr/>
                    <a:lstStyle/>
                    <a:p>
                      <a:pPr algn="ctr" fontAlgn="b"/>
                      <a:r>
                        <a:rPr lang="en-US" sz="1600" b="0" i="0" u="none" strike="noStrike" dirty="0" err="1" smtClean="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Govt.Consumption</a:t>
                      </a:r>
                      <a:endPar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5.3</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6.2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6.2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6.2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Exports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7.8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11.5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13.6</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12.9</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Imports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12.2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13</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12.7</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12.2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Unemployment (%)</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8</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Consumer Prices</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5.4</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4.5</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4.1</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3.9</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Current Balance (% of GDP)</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-3.7</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-4.2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-4.2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-4.2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r>
              <a:tr h="394525">
                <a:tc>
                  <a:txBody>
                    <a:bodyPr/>
                    <a:lstStyle/>
                    <a:p>
                      <a:pPr algn="ctr" fontAlgn="b"/>
                      <a:r>
                        <a:rPr lang="en-US" sz="1600" b="0" i="0" u="none" strike="noStrike" dirty="0">
                          <a:solidFill>
                            <a:srgbClr val="0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Exchange Rate (Per $)</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51.9</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a:solidFill>
                            <a:srgbClr val="000000"/>
                          </a:solidFill>
                          <a:latin typeface="Verdana" pitchFamily="34" charset="0"/>
                          <a:ea typeface="Verdana" pitchFamily="34" charset="0"/>
                          <a:cs typeface="Verdana" pitchFamily="34" charset="0"/>
                        </a:rPr>
                        <a:t>51.7</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52</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pitchFamily="34" charset="0"/>
                          <a:ea typeface="Verdana" pitchFamily="34" charset="0"/>
                          <a:cs typeface="Verdana" pitchFamily="34" charset="0"/>
                        </a:rPr>
                        <a:t>52.3</a:t>
                      </a:r>
                    </a:p>
                  </a:txBody>
                  <a:tcPr marL="9525" marR="9525" marT="9525" marB="0" anchor="b">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2950</TotalTime>
  <Words>3155</Words>
  <Application>Microsoft Office PowerPoint</Application>
  <PresentationFormat>Affichage à l'écran (4:3)</PresentationFormat>
  <Paragraphs>546</Paragraphs>
  <Slides>27</Slides>
  <Notes>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27</vt:i4>
      </vt:variant>
    </vt:vector>
  </HeadingPairs>
  <TitlesOfParts>
    <vt:vector size="30" baseType="lpstr">
      <vt:lpstr>Default Design</vt:lpstr>
      <vt:lpstr>Graphique</vt:lpstr>
      <vt:lpstr>Feuille Microsoft Office Excel 97-2003</vt:lpstr>
      <vt:lpstr>Angouleme dated 25th June 2012.</vt:lpstr>
      <vt:lpstr>India – Facts</vt:lpstr>
      <vt:lpstr>India- State &amp; Region wise facts</vt:lpstr>
      <vt:lpstr>India on education Map</vt:lpstr>
      <vt:lpstr> Economic Growth Data Countrywise</vt:lpstr>
      <vt:lpstr>India Macroeconomic Summary &amp; Forecast : 2012 - 2015</vt:lpstr>
      <vt:lpstr> India Today – Key Macroeconomic Indicators</vt:lpstr>
      <vt:lpstr>India Today- Macroeconomic indicators </vt:lpstr>
      <vt:lpstr> </vt:lpstr>
      <vt:lpstr> Is it a downturn or opportunity?</vt:lpstr>
      <vt:lpstr>EMERSON in INDIA  Specific Markets data</vt:lpstr>
      <vt:lpstr>Emerson’s Presence in India</vt:lpstr>
      <vt:lpstr>Motor Market Update (Production Statistics)</vt:lpstr>
      <vt:lpstr>Investments: Some positive signals.. </vt:lpstr>
      <vt:lpstr>India Sectoral Updates ~ till 2016 Longer Term Outlook Remains Strong</vt:lpstr>
      <vt:lpstr>Major  Private Business Houses in India</vt:lpstr>
      <vt:lpstr>How to start business in India</vt:lpstr>
      <vt:lpstr>Business in India</vt:lpstr>
      <vt:lpstr>Diapositive 19</vt:lpstr>
      <vt:lpstr>Leroy Somer Motors India-Introduction</vt:lpstr>
      <vt:lpstr> SELF experience</vt:lpstr>
      <vt:lpstr> SELF experience</vt:lpstr>
      <vt:lpstr>LSMD, sequence of Audits &amp; Progress.</vt:lpstr>
      <vt:lpstr>Diapositive 24</vt:lpstr>
      <vt:lpstr> Why local manufacturing or a JV??</vt:lpstr>
      <vt:lpstr>Indian Chamber of Commerce</vt:lpstr>
      <vt:lpstr>Indo- French Chamber of Commerce &amp; Industry</vt:lpstr>
    </vt:vector>
  </TitlesOfParts>
  <Company>FH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FH</dc:creator>
  <cp:lastModifiedBy>CCI</cp:lastModifiedBy>
  <cp:revision>172</cp:revision>
  <cp:lastPrinted>2001-01-11T06:42:40Z</cp:lastPrinted>
  <dcterms:created xsi:type="dcterms:W3CDTF">2000-10-03T23:17:51Z</dcterms:created>
  <dcterms:modified xsi:type="dcterms:W3CDTF">2012-07-11T09:21:15Z</dcterms:modified>
</cp:coreProperties>
</file>